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78" r:id="rId1"/>
  </p:sldMasterIdLst>
  <p:sldIdLst>
    <p:sldId id="557" r:id="rId2"/>
    <p:sldId id="550" r:id="rId3"/>
    <p:sldId id="551" r:id="rId4"/>
    <p:sldId id="288" r:id="rId5"/>
    <p:sldId id="289" r:id="rId6"/>
    <p:sldId id="314" r:id="rId7"/>
    <p:sldId id="561" r:id="rId8"/>
    <p:sldId id="480" r:id="rId9"/>
    <p:sldId id="484" r:id="rId10"/>
    <p:sldId id="315" r:id="rId11"/>
    <p:sldId id="318" r:id="rId12"/>
    <p:sldId id="333" r:id="rId13"/>
    <p:sldId id="558" r:id="rId14"/>
    <p:sldId id="485" r:id="rId15"/>
    <p:sldId id="486" r:id="rId16"/>
    <p:sldId id="487" r:id="rId17"/>
    <p:sldId id="488" r:id="rId18"/>
    <p:sldId id="489" r:id="rId19"/>
    <p:sldId id="490" r:id="rId20"/>
    <p:sldId id="491" r:id="rId21"/>
    <p:sldId id="492" r:id="rId22"/>
    <p:sldId id="493" r:id="rId23"/>
    <p:sldId id="334" r:id="rId24"/>
    <p:sldId id="494" r:id="rId25"/>
    <p:sldId id="495" r:id="rId26"/>
    <p:sldId id="343" r:id="rId27"/>
    <p:sldId id="344" r:id="rId28"/>
    <p:sldId id="496" r:id="rId29"/>
    <p:sldId id="346" r:id="rId30"/>
    <p:sldId id="499" r:id="rId31"/>
    <p:sldId id="498" r:id="rId32"/>
    <p:sldId id="500" r:id="rId33"/>
    <p:sldId id="552" r:id="rId34"/>
    <p:sldId id="553" r:id="rId35"/>
    <p:sldId id="502" r:id="rId36"/>
    <p:sldId id="501" r:id="rId37"/>
    <p:sldId id="503" r:id="rId38"/>
    <p:sldId id="504" r:id="rId39"/>
    <p:sldId id="361" r:id="rId40"/>
    <p:sldId id="362" r:id="rId41"/>
    <p:sldId id="358" r:id="rId42"/>
    <p:sldId id="364" r:id="rId43"/>
    <p:sldId id="368" r:id="rId44"/>
    <p:sldId id="367" r:id="rId45"/>
    <p:sldId id="365" r:id="rId46"/>
    <p:sldId id="366" r:id="rId47"/>
    <p:sldId id="549" r:id="rId48"/>
    <p:sldId id="369" r:id="rId49"/>
    <p:sldId id="370" r:id="rId50"/>
    <p:sldId id="507" r:id="rId51"/>
    <p:sldId id="505" r:id="rId52"/>
    <p:sldId id="506" r:id="rId53"/>
    <p:sldId id="559" r:id="rId54"/>
    <p:sldId id="560" r:id="rId55"/>
    <p:sldId id="554" r:id="rId56"/>
    <p:sldId id="508" r:id="rId57"/>
    <p:sldId id="509" r:id="rId58"/>
    <p:sldId id="556" r:id="rId59"/>
    <p:sldId id="510" r:id="rId60"/>
    <p:sldId id="511" r:id="rId61"/>
    <p:sldId id="512" r:id="rId62"/>
    <p:sldId id="513" r:id="rId63"/>
    <p:sldId id="514" r:id="rId64"/>
    <p:sldId id="387" r:id="rId65"/>
    <p:sldId id="396" r:id="rId66"/>
    <p:sldId id="397" r:id="rId67"/>
    <p:sldId id="516" r:id="rId68"/>
    <p:sldId id="517" r:id="rId69"/>
    <p:sldId id="518" r:id="rId70"/>
    <p:sldId id="520" r:id="rId71"/>
    <p:sldId id="522" r:id="rId72"/>
    <p:sldId id="401" r:id="rId73"/>
    <p:sldId id="524" r:id="rId74"/>
    <p:sldId id="523" r:id="rId75"/>
    <p:sldId id="527" r:id="rId76"/>
    <p:sldId id="402" r:id="rId77"/>
    <p:sldId id="405" r:id="rId78"/>
    <p:sldId id="406" r:id="rId79"/>
    <p:sldId id="525" r:id="rId80"/>
    <p:sldId id="526" r:id="rId81"/>
    <p:sldId id="410" r:id="rId82"/>
    <p:sldId id="411" r:id="rId83"/>
    <p:sldId id="528" r:id="rId84"/>
    <p:sldId id="529" r:id="rId85"/>
    <p:sldId id="412" r:id="rId86"/>
    <p:sldId id="530" r:id="rId87"/>
    <p:sldId id="531" r:id="rId88"/>
    <p:sldId id="562" r:id="rId89"/>
    <p:sldId id="532" r:id="rId90"/>
    <p:sldId id="419" r:id="rId91"/>
    <p:sldId id="535" r:id="rId92"/>
    <p:sldId id="430" r:id="rId93"/>
    <p:sldId id="431" r:id="rId94"/>
    <p:sldId id="438" r:id="rId95"/>
    <p:sldId id="434" r:id="rId96"/>
    <p:sldId id="540" r:id="rId97"/>
    <p:sldId id="542" r:id="rId98"/>
    <p:sldId id="543" r:id="rId99"/>
    <p:sldId id="544" r:id="rId100"/>
    <p:sldId id="546" r:id="rId101"/>
    <p:sldId id="466"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03E6BA-8E08-4A11-8FE7-D85E0B4DBDFE}">
          <p14:sldIdLst>
            <p14:sldId id="557"/>
            <p14:sldId id="550"/>
            <p14:sldId id="551"/>
            <p14:sldId id="288"/>
            <p14:sldId id="289"/>
            <p14:sldId id="314"/>
            <p14:sldId id="561"/>
            <p14:sldId id="480"/>
            <p14:sldId id="484"/>
            <p14:sldId id="315"/>
            <p14:sldId id="318"/>
            <p14:sldId id="333"/>
            <p14:sldId id="558"/>
            <p14:sldId id="485"/>
            <p14:sldId id="486"/>
            <p14:sldId id="487"/>
            <p14:sldId id="488"/>
            <p14:sldId id="489"/>
            <p14:sldId id="490"/>
            <p14:sldId id="491"/>
            <p14:sldId id="492"/>
            <p14:sldId id="493"/>
            <p14:sldId id="334"/>
            <p14:sldId id="494"/>
            <p14:sldId id="495"/>
            <p14:sldId id="343"/>
            <p14:sldId id="344"/>
            <p14:sldId id="496"/>
            <p14:sldId id="346"/>
            <p14:sldId id="499"/>
            <p14:sldId id="498"/>
            <p14:sldId id="500"/>
            <p14:sldId id="552"/>
            <p14:sldId id="553"/>
            <p14:sldId id="502"/>
            <p14:sldId id="501"/>
            <p14:sldId id="503"/>
            <p14:sldId id="504"/>
            <p14:sldId id="361"/>
            <p14:sldId id="362"/>
            <p14:sldId id="358"/>
            <p14:sldId id="364"/>
            <p14:sldId id="368"/>
            <p14:sldId id="367"/>
            <p14:sldId id="365"/>
            <p14:sldId id="366"/>
            <p14:sldId id="549"/>
            <p14:sldId id="369"/>
            <p14:sldId id="370"/>
            <p14:sldId id="507"/>
            <p14:sldId id="505"/>
            <p14:sldId id="506"/>
            <p14:sldId id="559"/>
            <p14:sldId id="560"/>
            <p14:sldId id="554"/>
            <p14:sldId id="508"/>
            <p14:sldId id="509"/>
            <p14:sldId id="556"/>
            <p14:sldId id="510"/>
            <p14:sldId id="511"/>
            <p14:sldId id="512"/>
            <p14:sldId id="513"/>
            <p14:sldId id="514"/>
            <p14:sldId id="387"/>
            <p14:sldId id="396"/>
            <p14:sldId id="397"/>
            <p14:sldId id="516"/>
            <p14:sldId id="517"/>
            <p14:sldId id="518"/>
            <p14:sldId id="520"/>
            <p14:sldId id="522"/>
            <p14:sldId id="401"/>
            <p14:sldId id="524"/>
            <p14:sldId id="523"/>
            <p14:sldId id="527"/>
            <p14:sldId id="402"/>
            <p14:sldId id="405"/>
            <p14:sldId id="406"/>
            <p14:sldId id="525"/>
            <p14:sldId id="526"/>
            <p14:sldId id="410"/>
            <p14:sldId id="411"/>
            <p14:sldId id="528"/>
            <p14:sldId id="529"/>
            <p14:sldId id="412"/>
            <p14:sldId id="530"/>
            <p14:sldId id="531"/>
            <p14:sldId id="562"/>
            <p14:sldId id="532"/>
            <p14:sldId id="419"/>
            <p14:sldId id="535"/>
            <p14:sldId id="430"/>
            <p14:sldId id="431"/>
            <p14:sldId id="438"/>
            <p14:sldId id="434"/>
            <p14:sldId id="540"/>
            <p14:sldId id="542"/>
            <p14:sldId id="543"/>
            <p14:sldId id="544"/>
            <p14:sldId id="546"/>
          </p14:sldIdLst>
        </p14:section>
        <p14:section name="Untitled Section" id="{C1CE35CE-4116-4C02-B3F8-221A4C9F9F2C}">
          <p14:sldIdLst>
            <p14:sldId id="46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25"/>
            <a:ext cx="97536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219200" y="5166530"/>
            <a:ext cx="97536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8ABE3C1-DBE1-495D-B57B-2849774B866A}" type="datetimeFigureOut">
              <a:rPr lang="en-US" smtClean="0"/>
              <a:t>7/30/2020</a:t>
            </a:fld>
            <a:endParaRPr lang="en-US" dirty="0"/>
          </a:p>
        </p:txBody>
      </p:sp>
      <p:sp>
        <p:nvSpPr>
          <p:cNvPr id="8" name="Slide Number Placeholder 7"/>
          <p:cNvSpPr>
            <a:spLocks noGrp="1"/>
          </p:cNvSpPr>
          <p:nvPr>
            <p:ph type="sldNum" sz="quarter" idx="11"/>
          </p:nvPr>
        </p:nvSpPr>
        <p:spPr/>
        <p:txBody>
          <a:bodyPr/>
          <a:lstStyle/>
          <a:p>
            <a:fld id="{6D22F896-40B5-4ADD-8801-0D06FADFA095}"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01" y="1826709"/>
            <a:ext cx="19899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39365" y="1826709"/>
            <a:ext cx="6988635"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8E61D-D431-422C-9764-11DAFE33AB63}"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219200" y="3865098"/>
            <a:ext cx="97536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E5A6C69-6797-4E8A-BF37-F2C3751466E9}" type="datetimeFigureOut">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9" name="Title 8"/>
          <p:cNvSpPr>
            <a:spLocks noGrp="1"/>
          </p:cNvSpPr>
          <p:nvPr>
            <p:ph type="title"/>
          </p:nvPr>
        </p:nvSpPr>
        <p:spPr>
          <a:xfrm>
            <a:off x="1219200" y="1544716"/>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0" y="2743200"/>
            <a:ext cx="475488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01"/>
            <a:ext cx="475488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0"/>
            <a:ext cx="4486656"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513526" y="2743200"/>
            <a:ext cx="4482749"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82014A1-A632-4878-A0D3-F52BA7563730}" type="datetimeFigureOut">
              <a:rPr lang="en-US" smtClean="0"/>
              <a:t>7/30/2020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Title 9"/>
          <p:cNvSpPr>
            <a:spLocks noGrp="1"/>
          </p:cNvSpPr>
          <p:nvPr>
            <p:ph type="title"/>
          </p:nvPr>
        </p:nvSpPr>
        <p:spPr>
          <a:xfrm>
            <a:off x="1219200" y="1544716"/>
            <a:ext cx="97536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1219200"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42303"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9F462-093F-4566-844B-4C71F2739DA5}" type="datetimeFigureOut">
              <a:rPr lang="en-US" smtClean="0"/>
              <a:t>7/30/2020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7/30/2020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63"/>
            <a:ext cx="3934581"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9200" y="4061096"/>
            <a:ext cx="3934581"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19200" y="4059936"/>
            <a:ext cx="3938016"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11247024" y="573807"/>
            <a:ext cx="114981"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425892" y="573807"/>
            <a:ext cx="76809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19200" y="1544716"/>
            <a:ext cx="97536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19200" y="2769834"/>
            <a:ext cx="97536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10254" y="548797"/>
            <a:ext cx="1585509"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9D6E9DEC-419B-4CC5-A080-3B06BD5A8291}" type="datetimeFigureOut">
              <a:rPr lang="en-US" smtClean="0"/>
              <a:t>7/30/2020</a:t>
            </a:fld>
            <a:endParaRPr lang="en-US" dirty="0"/>
          </a:p>
        </p:txBody>
      </p:sp>
      <p:sp>
        <p:nvSpPr>
          <p:cNvPr id="6" name="Slide Number Placeholder 5"/>
          <p:cNvSpPr>
            <a:spLocks noGrp="1"/>
          </p:cNvSpPr>
          <p:nvPr>
            <p:ph type="sldNum" sz="quarter" idx="4"/>
          </p:nvPr>
        </p:nvSpPr>
        <p:spPr>
          <a:xfrm>
            <a:off x="9752554" y="548797"/>
            <a:ext cx="1254937" cy="301752"/>
          </a:xfrm>
          <a:prstGeom prst="rect">
            <a:avLst/>
          </a:prstGeom>
        </p:spPr>
        <p:txBody>
          <a:bodyPr vert="horz" lIns="91440" tIns="45720" rIns="91440" bIns="45720" rtlCol="0" anchor="ctr"/>
          <a:lstStyle>
            <a:lvl1pPr algn="r">
              <a:defRPr sz="1200">
                <a:solidFill>
                  <a:schemeClr val="tx1"/>
                </a:solidFill>
              </a:defRPr>
            </a:lvl1pPr>
          </a:lstStyle>
          <a:p>
            <a:fld id="{6D22F896-40B5-4ADD-8801-0D06FADFA095}" type="slidenum">
              <a:rPr lang="en-US" smtClean="0"/>
              <a:pPr/>
              <a:t>‹#›</a:t>
            </a:fld>
            <a:endParaRPr lang="en-US" dirty="0"/>
          </a:p>
        </p:txBody>
      </p:sp>
      <p:sp>
        <p:nvSpPr>
          <p:cNvPr id="5" name="Footer Placeholder 4"/>
          <p:cNvSpPr>
            <a:spLocks noGrp="1"/>
          </p:cNvSpPr>
          <p:nvPr>
            <p:ph type="ftr" sz="quarter" idx="3"/>
          </p:nvPr>
        </p:nvSpPr>
        <p:spPr>
          <a:xfrm>
            <a:off x="8011585" y="855957"/>
            <a:ext cx="299531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70897" y="1690112"/>
            <a:ext cx="6987645" cy="2518771"/>
          </a:xfrm>
        </p:spPr>
        <p:txBody>
          <a:bodyPr>
            <a:noAutofit/>
          </a:bodyPr>
          <a:lstStyle/>
          <a:p>
            <a:pPr algn="ctr"/>
            <a:r>
              <a:rPr lang="en-US" sz="3400" b="1" cap="all" dirty="0">
                <a:latin typeface="Arial Black" panose="020B0A04020102020204" pitchFamily="34" charset="0"/>
              </a:rPr>
              <a:t>SIGNIFICANT CHANGES TO THE 2018 International RESIDENTIAL CODE</a:t>
            </a:r>
          </a:p>
        </p:txBody>
      </p:sp>
    </p:spTree>
    <p:extLst>
      <p:ext uri="{BB962C8B-B14F-4D97-AF65-F5344CB8AC3E}">
        <p14:creationId xmlns:p14="http://schemas.microsoft.com/office/powerpoint/2010/main" val="3522123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CCFBD-B722-4300-9388-BA51309A7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36478" y="5950424"/>
            <a:ext cx="11873552" cy="9075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34048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27547"/>
            <a:ext cx="10018713" cy="914400"/>
          </a:xfrm>
          <a:ln>
            <a:solidFill>
              <a:schemeClr val="bg2">
                <a:lumMod val="50000"/>
              </a:schemeClr>
            </a:solidFill>
          </a:ln>
        </p:spPr>
        <p:txBody>
          <a:bodyPr>
            <a:normAutofit/>
          </a:bodyPr>
          <a:lstStyle/>
          <a:p>
            <a:r>
              <a:rPr lang="en-US" sz="4800" b="1" dirty="0"/>
              <a:t>AIR ADMITTANCE VALVES</a:t>
            </a:r>
          </a:p>
        </p:txBody>
      </p:sp>
      <p:sp>
        <p:nvSpPr>
          <p:cNvPr id="3" name="Content Placeholder 2"/>
          <p:cNvSpPr>
            <a:spLocks noGrp="1"/>
          </p:cNvSpPr>
          <p:nvPr>
            <p:ph idx="1"/>
          </p:nvPr>
        </p:nvSpPr>
        <p:spPr>
          <a:xfrm>
            <a:off x="1484310" y="1323833"/>
            <a:ext cx="10018713" cy="5186149"/>
          </a:xfrm>
          <a:ln>
            <a:solidFill>
              <a:schemeClr val="bg2">
                <a:lumMod val="50000"/>
              </a:schemeClr>
            </a:solidFill>
          </a:ln>
        </p:spPr>
        <p:txBody>
          <a:bodyPr anchor="t" anchorCtr="0">
            <a:normAutofit/>
          </a:bodyPr>
          <a:lstStyle/>
          <a:p>
            <a:r>
              <a:rPr lang="en-US" dirty="0">
                <a:latin typeface="MeliorLTStd"/>
              </a:rPr>
              <a:t>Air admittance valves shall not be used to vent sumps or tanks except where the vent system for the sump or tank has been designed by an engineer. Air admittance valves shall not be installed on outdoor vent terminals for the sole purpose of reducing clearances to gravity or mechanical air intakes.</a:t>
            </a:r>
            <a:endParaRPr lang="en-US" dirty="0"/>
          </a:p>
        </p:txBody>
      </p:sp>
    </p:spTree>
    <p:extLst>
      <p:ext uri="{BB962C8B-B14F-4D97-AF65-F5344CB8AC3E}">
        <p14:creationId xmlns:p14="http://schemas.microsoft.com/office/powerpoint/2010/main" val="9007372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2F7506-88E0-452B-B40F-2092F3D59557}"/>
              </a:ext>
            </a:extLst>
          </p:cNvPr>
          <p:cNvSpPr txBox="1"/>
          <p:nvPr/>
        </p:nvSpPr>
        <p:spPr>
          <a:xfrm>
            <a:off x="1727201" y="1490008"/>
            <a:ext cx="8737599" cy="2446824"/>
          </a:xfrm>
          <a:prstGeom prst="rect">
            <a:avLst/>
          </a:prstGeom>
          <a:noFill/>
        </p:spPr>
        <p:txBody>
          <a:bodyPr wrap="square" rtlCol="0">
            <a:spAutoFit/>
          </a:bodyPr>
          <a:lstStyle/>
          <a:p>
            <a:pPr algn="ctr"/>
            <a:r>
              <a:rPr lang="en-US" sz="6000" dirty="0">
                <a:latin typeface="Arial Black" panose="020B0A04020102020204" pitchFamily="34" charset="0"/>
              </a:rPr>
              <a:t>THANK YOU!</a:t>
            </a:r>
          </a:p>
          <a:p>
            <a:pPr algn="ctr"/>
            <a:endParaRPr lang="en-US" sz="3100" dirty="0">
              <a:latin typeface="Arial Black" panose="020B0A04020102020204" pitchFamily="34" charset="0"/>
            </a:endParaRPr>
          </a:p>
          <a:p>
            <a:pPr algn="ctr"/>
            <a:endParaRPr lang="en-US" sz="3100" dirty="0">
              <a:latin typeface="Arial Black" panose="020B0A04020102020204" pitchFamily="34" charset="0"/>
            </a:endParaRPr>
          </a:p>
          <a:p>
            <a:pPr algn="ctr"/>
            <a:endParaRPr lang="en-US" sz="3100" dirty="0">
              <a:latin typeface="Arial Black" panose="020B0A04020102020204" pitchFamily="34" charset="0"/>
            </a:endParaRPr>
          </a:p>
        </p:txBody>
      </p:sp>
    </p:spTree>
    <p:extLst>
      <p:ext uri="{BB962C8B-B14F-4D97-AF65-F5344CB8AC3E}">
        <p14:creationId xmlns:p14="http://schemas.microsoft.com/office/powerpoint/2010/main" val="97256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5" name="Picture 4">
            <a:extLst>
              <a:ext uri="{FF2B5EF4-FFF2-40B4-BE49-F238E27FC236}">
                <a16:creationId xmlns:a16="http://schemas.microsoft.com/office/drawing/2014/main" id="{D2CA376A-C908-4AD7-B3CA-BDD7C43AC7F8}"/>
              </a:ext>
            </a:extLst>
          </p:cNvPr>
          <p:cNvPicPr>
            <a:picLocks noChangeAspect="1"/>
          </p:cNvPicPr>
          <p:nvPr/>
        </p:nvPicPr>
        <p:blipFill>
          <a:blip r:embed="rId2"/>
          <a:stretch>
            <a:fillRect/>
          </a:stretch>
        </p:blipFill>
        <p:spPr>
          <a:xfrm>
            <a:off x="3214485" y="368350"/>
            <a:ext cx="6962204" cy="5167979"/>
          </a:xfrm>
          <a:prstGeom prst="rect">
            <a:avLst/>
          </a:prstGeom>
          <a:ln w="28575">
            <a:solidFill>
              <a:schemeClr val="bg2">
                <a:lumMod val="50000"/>
              </a:schemeClr>
            </a:solidFill>
          </a:ln>
        </p:spPr>
      </p:pic>
    </p:spTree>
    <p:extLst>
      <p:ext uri="{BB962C8B-B14F-4D97-AF65-F5344CB8AC3E}">
        <p14:creationId xmlns:p14="http://schemas.microsoft.com/office/powerpoint/2010/main" val="3898624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58B17-CDE2-4C69-BD55-AC25B28E0EC2}"/>
              </a:ext>
            </a:extLst>
          </p:cNvPr>
          <p:cNvPicPr>
            <a:picLocks noChangeAspect="1"/>
          </p:cNvPicPr>
          <p:nvPr/>
        </p:nvPicPr>
        <p:blipFill>
          <a:blip r:embed="rId2"/>
          <a:stretch>
            <a:fillRect/>
          </a:stretch>
        </p:blipFill>
        <p:spPr>
          <a:xfrm>
            <a:off x="5384416" y="272956"/>
            <a:ext cx="6502783" cy="6346208"/>
          </a:xfrm>
          <a:prstGeom prst="rect">
            <a:avLst/>
          </a:prstGeom>
          <a:ln w="28575">
            <a:solidFill>
              <a:schemeClr val="bg2">
                <a:lumMod val="50000"/>
              </a:schemeClr>
            </a:solidFill>
          </a:ln>
        </p:spPr>
      </p:pic>
      <p:cxnSp>
        <p:nvCxnSpPr>
          <p:cNvPr id="5" name="Straight Arrow Connector 4">
            <a:extLst>
              <a:ext uri="{FF2B5EF4-FFF2-40B4-BE49-F238E27FC236}">
                <a16:creationId xmlns:a16="http://schemas.microsoft.com/office/drawing/2014/main" id="{230D38D0-1A0A-4F55-A5A4-9F11D735E084}"/>
              </a:ext>
            </a:extLst>
          </p:cNvPr>
          <p:cNvCxnSpPr>
            <a:cxnSpLocks/>
          </p:cNvCxnSpPr>
          <p:nvPr/>
        </p:nvCxnSpPr>
        <p:spPr>
          <a:xfrm flipV="1">
            <a:off x="4612943" y="1111350"/>
            <a:ext cx="957863" cy="4581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1111350"/>
            <a:ext cx="4913194" cy="5746650"/>
          </a:xfrm>
          <a:prstGeom prst="rect">
            <a:avLst/>
          </a:prstGeom>
          <a:noFill/>
        </p:spPr>
        <p:txBody>
          <a:bodyPr wrap="square" rtlCol="0">
            <a:noAutofit/>
          </a:bodyPr>
          <a:lstStyle/>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Floor assemblies that are not required elsewhere in the code to be fire-resistance rated, shall be provided with ½-inch gypsum… on the underside of wood I’s or Open Web Trusses used as floor framing members.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Modified in the 2018 code, is the addition of electric-powered heating appliances in addition to fuel-fired ones.</a:t>
            </a:r>
          </a:p>
          <a:p>
            <a:endParaRPr lang="en-US" sz="2400" dirty="0">
              <a:latin typeface="Arial" panose="020B0604020202020204" pitchFamily="34" charset="0"/>
              <a:cs typeface="Arial" panose="020B0604020202020204" pitchFamily="34" charset="0"/>
            </a:endParaRPr>
          </a:p>
        </p:txBody>
      </p:sp>
      <p:sp>
        <p:nvSpPr>
          <p:cNvPr id="2" name="TextBox 1"/>
          <p:cNvSpPr txBox="1"/>
          <p:nvPr/>
        </p:nvSpPr>
        <p:spPr>
          <a:xfrm>
            <a:off x="586854" y="131342"/>
            <a:ext cx="4505020" cy="523220"/>
          </a:xfrm>
          <a:prstGeom prst="rect">
            <a:avLst/>
          </a:prstGeom>
          <a:noFill/>
          <a:ln>
            <a:solidFill>
              <a:schemeClr val="accent1"/>
            </a:solidFill>
          </a:ln>
        </p:spPr>
        <p:txBody>
          <a:bodyPr wrap="square" rtlCol="0">
            <a:spAutoFit/>
          </a:bodyPr>
          <a:lstStyle/>
          <a:p>
            <a:r>
              <a:rPr lang="en-US" sz="2800" b="1" cap="all" dirty="0">
                <a:latin typeface="+mj-lt"/>
              </a:rPr>
              <a:t>Floor Assemblies</a:t>
            </a:r>
          </a:p>
        </p:txBody>
      </p:sp>
    </p:spTree>
    <p:extLst>
      <p:ext uri="{BB962C8B-B14F-4D97-AF65-F5344CB8AC3E}">
        <p14:creationId xmlns:p14="http://schemas.microsoft.com/office/powerpoint/2010/main" val="3094175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666" y="98054"/>
            <a:ext cx="9753600" cy="1154097"/>
          </a:xfrm>
        </p:spPr>
        <p:txBody>
          <a:bodyPr/>
          <a:lstStyle/>
          <a:p>
            <a:r>
              <a:rPr lang="en-US"/>
              <a:t>EXCEPTIONS</a:t>
            </a:r>
            <a:endParaRPr lang="en-US" dirty="0"/>
          </a:p>
        </p:txBody>
      </p:sp>
      <p:sp>
        <p:nvSpPr>
          <p:cNvPr id="3" name="Content Placeholder 2"/>
          <p:cNvSpPr>
            <a:spLocks noGrp="1"/>
          </p:cNvSpPr>
          <p:nvPr>
            <p:ph idx="1"/>
          </p:nvPr>
        </p:nvSpPr>
        <p:spPr>
          <a:xfrm>
            <a:off x="272955" y="1487606"/>
            <a:ext cx="11805314" cy="5239373"/>
          </a:xfrm>
        </p:spPr>
        <p:txBody>
          <a:bodyPr>
            <a:normAutofit/>
          </a:bodyPr>
          <a:lstStyle/>
          <a:p>
            <a:r>
              <a:rPr lang="en-US" sz="2600" dirty="0"/>
              <a:t>Exceptions:</a:t>
            </a:r>
          </a:p>
          <a:p>
            <a:pPr lvl="1"/>
            <a:r>
              <a:rPr lang="en-US" sz="2600" dirty="0"/>
              <a:t>1) Crawl spaces not intended to be used for storage or installation of heating equipment.</a:t>
            </a:r>
          </a:p>
          <a:p>
            <a:pPr lvl="1"/>
            <a:r>
              <a:rPr lang="en-US" sz="2600" dirty="0"/>
              <a:t>2) Rooms or spaces 80 sf or less and separated with ½” sheetrock or 5/8” wood structural panels with fire blocking installed between floor joists.</a:t>
            </a:r>
          </a:p>
          <a:p>
            <a:pPr lvl="1"/>
            <a:endParaRPr lang="en-US" sz="2600" dirty="0"/>
          </a:p>
          <a:p>
            <a:pPr marL="320040" lvl="1" indent="0">
              <a:buNone/>
            </a:pPr>
            <a:endParaRPr lang="en-US" sz="2600" dirty="0"/>
          </a:p>
          <a:p>
            <a:pPr lvl="1"/>
            <a:r>
              <a:rPr lang="en-US" sz="2600" dirty="0"/>
              <a:t>Wood I’s treated to comply with this section.</a:t>
            </a:r>
          </a:p>
          <a:p>
            <a:endParaRPr lang="en-US" dirty="0"/>
          </a:p>
          <a:p>
            <a:endParaRPr lang="en-US" dirty="0"/>
          </a:p>
          <a:p>
            <a:r>
              <a:rPr lang="en-US" sz="1800" dirty="0"/>
              <a:t> </a:t>
            </a:r>
            <a:r>
              <a:rPr lang="en-US" b="1" i="1" dirty="0"/>
              <a:t>LP® </a:t>
            </a:r>
            <a:r>
              <a:rPr lang="en-US" b="1" i="1" dirty="0" err="1"/>
              <a:t>FlameBlock</a:t>
            </a:r>
            <a:r>
              <a:rPr lang="en-US" b="1" i="1" dirty="0"/>
              <a:t>® I-Joist Advantages  is one of many that comply.</a:t>
            </a: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976" y="3657600"/>
            <a:ext cx="3268601" cy="3069379"/>
          </a:xfrm>
          <a:prstGeom prst="rect">
            <a:avLst/>
          </a:prstGeom>
        </p:spPr>
      </p:pic>
    </p:spTree>
    <p:extLst>
      <p:ext uri="{BB962C8B-B14F-4D97-AF65-F5344CB8AC3E}">
        <p14:creationId xmlns:p14="http://schemas.microsoft.com/office/powerpoint/2010/main" val="2662097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720" y="290016"/>
            <a:ext cx="10018713" cy="883691"/>
          </a:xfrm>
          <a:ln>
            <a:solidFill>
              <a:schemeClr val="accent1">
                <a:shade val="50000"/>
              </a:schemeClr>
            </a:solidFill>
          </a:ln>
        </p:spPr>
        <p:txBody>
          <a:bodyPr>
            <a:normAutofit/>
          </a:bodyPr>
          <a:lstStyle/>
          <a:p>
            <a:r>
              <a:rPr lang="en-US" sz="4400" b="1" dirty="0"/>
              <a:t>GLAZING  REQUIREMENTS</a:t>
            </a:r>
          </a:p>
        </p:txBody>
      </p:sp>
      <p:sp>
        <p:nvSpPr>
          <p:cNvPr id="3" name="Content Placeholder 2"/>
          <p:cNvSpPr>
            <a:spLocks noGrp="1"/>
          </p:cNvSpPr>
          <p:nvPr>
            <p:ph idx="1"/>
          </p:nvPr>
        </p:nvSpPr>
        <p:spPr>
          <a:xfrm>
            <a:off x="1466505" y="1555845"/>
            <a:ext cx="10018713" cy="4626591"/>
          </a:xfrm>
          <a:ln>
            <a:solidFill>
              <a:schemeClr val="accent1">
                <a:shade val="50000"/>
              </a:schemeClr>
            </a:solidFill>
          </a:ln>
        </p:spPr>
        <p:txBody>
          <a:bodyPr>
            <a:normAutofit/>
          </a:bodyPr>
          <a:lstStyle/>
          <a:p>
            <a:r>
              <a:rPr lang="en-US" dirty="0">
                <a:latin typeface="Arial" panose="020B0604020202020204" pitchFamily="34" charset="0"/>
              </a:rPr>
              <a:t>1. Where the glazing is within 24 inches of either side of the door in the plane of the door in a closed position.</a:t>
            </a:r>
          </a:p>
          <a:p>
            <a:r>
              <a:rPr lang="en-US" dirty="0">
                <a:latin typeface="Arial" panose="020B0604020202020204" pitchFamily="34" charset="0"/>
              </a:rPr>
              <a:t>2. Where the glazing is on a wall </a:t>
            </a:r>
            <a:r>
              <a:rPr lang="en-US" strike="sngStrike" dirty="0">
                <a:latin typeface="Arial" panose="020B0604020202020204" pitchFamily="34" charset="0"/>
              </a:rPr>
              <a:t>perpendicular to </a:t>
            </a:r>
            <a:r>
              <a:rPr lang="en-US" u="sng" dirty="0">
                <a:latin typeface="Arial" panose="020B0604020202020204" pitchFamily="34" charset="0"/>
              </a:rPr>
              <a:t>less than 180 degrees  </a:t>
            </a:r>
            <a:r>
              <a:rPr lang="en-US" dirty="0">
                <a:latin typeface="Arial" panose="020B0604020202020204" pitchFamily="34" charset="0"/>
              </a:rPr>
              <a:t>from the plane of the door in a closed position and within 24 inches of the hinge side of an in-swinging side of a door.</a:t>
            </a:r>
          </a:p>
          <a:p>
            <a:r>
              <a:rPr lang="en-US" dirty="0">
                <a:latin typeface="Arial" panose="020B0604020202020204" pitchFamily="34" charset="0"/>
              </a:rPr>
              <a:t>Exceptions:</a:t>
            </a:r>
          </a:p>
          <a:p>
            <a:r>
              <a:rPr lang="en-US" dirty="0">
                <a:latin typeface="Arial" panose="020B0604020202020204" pitchFamily="34" charset="0"/>
              </a:rPr>
              <a:t>1. Decorative glazing.</a:t>
            </a:r>
          </a:p>
          <a:p>
            <a:r>
              <a:rPr lang="en-US" dirty="0">
                <a:latin typeface="Arial" panose="020B0604020202020204" pitchFamily="34" charset="0"/>
              </a:rPr>
              <a:t>2. Where there is an intervening wall or other permanent barrier between the door and the glazing.</a:t>
            </a:r>
          </a:p>
          <a:p>
            <a:r>
              <a:rPr lang="en-US" dirty="0">
                <a:latin typeface="Arial" panose="020B0604020202020204" pitchFamily="34" charset="0"/>
              </a:rPr>
              <a:t>3. Where access through the door is to a closet or storage area 3 feet or less in depth. Glazing in this application shall comply with Section R308.4.3.</a:t>
            </a:r>
          </a:p>
          <a:p>
            <a:r>
              <a:rPr lang="en-US" dirty="0">
                <a:latin typeface="Arial" panose="020B0604020202020204" pitchFamily="34" charset="0"/>
              </a:rPr>
              <a:t>4. Glazing that is adjacent to the fixed panel of patio door.</a:t>
            </a:r>
          </a:p>
        </p:txBody>
      </p:sp>
      <p:sp>
        <p:nvSpPr>
          <p:cNvPr id="4" name="Rectangle 3"/>
          <p:cNvSpPr/>
          <p:nvPr/>
        </p:nvSpPr>
        <p:spPr>
          <a:xfrm>
            <a:off x="1651378" y="1596787"/>
            <a:ext cx="9648967" cy="165138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00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2956" y="385549"/>
            <a:ext cx="4896956" cy="733567"/>
          </a:xfrm>
          <a:ln>
            <a:solidFill>
              <a:schemeClr val="accent1">
                <a:shade val="50000"/>
              </a:schemeClr>
            </a:solidFill>
          </a:ln>
        </p:spPr>
        <p:txBody>
          <a:bodyPr anchor="t" anchorCtr="0">
            <a:normAutofit/>
          </a:bodyPr>
          <a:lstStyle/>
          <a:p>
            <a:pPr algn="l"/>
            <a:r>
              <a:rPr lang="en-US" sz="3400" dirty="0">
                <a:latin typeface="Arial" panose="020B0604020202020204" pitchFamily="34" charset="0"/>
              </a:rPr>
              <a:t>GLAZING AT DOORS</a:t>
            </a:r>
          </a:p>
        </p:txBody>
      </p:sp>
      <p:sp>
        <p:nvSpPr>
          <p:cNvPr id="7" name="Content Placeholder 6"/>
          <p:cNvSpPr>
            <a:spLocks noGrp="1"/>
          </p:cNvSpPr>
          <p:nvPr>
            <p:ph idx="1"/>
          </p:nvPr>
        </p:nvSpPr>
        <p:spPr>
          <a:xfrm>
            <a:off x="5262033" y="685799"/>
            <a:ext cx="6240990" cy="5824183"/>
          </a:xfrm>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683" y="218364"/>
            <a:ext cx="6755641" cy="6441743"/>
          </a:xfrm>
          <a:prstGeom prst="rect">
            <a:avLst/>
          </a:prstGeom>
          <a:ln>
            <a:solidFill>
              <a:schemeClr val="accent1">
                <a:shade val="50000"/>
              </a:schemeClr>
            </a:solidFill>
          </a:ln>
        </p:spPr>
      </p:pic>
    </p:spTree>
    <p:extLst>
      <p:ext uri="{BB962C8B-B14F-4D97-AF65-F5344CB8AC3E}">
        <p14:creationId xmlns:p14="http://schemas.microsoft.com/office/powerpoint/2010/main" val="31025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2261" y="177421"/>
            <a:ext cx="9990163" cy="736979"/>
          </a:xfrm>
          <a:ln>
            <a:solidFill>
              <a:schemeClr val="accent1">
                <a:shade val="50000"/>
              </a:schemeClr>
            </a:solidFill>
          </a:ln>
        </p:spPr>
        <p:txBody>
          <a:bodyPr>
            <a:noAutofit/>
          </a:bodyPr>
          <a:lstStyle/>
          <a:p>
            <a:r>
              <a:rPr lang="en-US" sz="3400" dirty="0">
                <a:latin typeface="Arial" panose="020B0604020202020204" pitchFamily="34" charset="0"/>
              </a:rPr>
              <a:t>SAFETY GLAZING AT DOORS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8256" y="1296538"/>
            <a:ext cx="6323410" cy="5104262"/>
          </a:xfrm>
          <a:ln>
            <a:solidFill>
              <a:schemeClr val="accent1">
                <a:shade val="50000"/>
              </a:schemeClr>
            </a:solidFill>
          </a:ln>
        </p:spPr>
      </p:pic>
      <p:sp>
        <p:nvSpPr>
          <p:cNvPr id="6" name="Text Placeholder 5"/>
          <p:cNvSpPr>
            <a:spLocks noGrp="1"/>
          </p:cNvSpPr>
          <p:nvPr>
            <p:ph type="body" sz="half" idx="2"/>
          </p:nvPr>
        </p:nvSpPr>
        <p:spPr>
          <a:xfrm>
            <a:off x="259308" y="2320120"/>
            <a:ext cx="4894474" cy="3986364"/>
          </a:xfrm>
          <a:ln>
            <a:solidFill>
              <a:schemeClr val="tx2"/>
            </a:solidFill>
          </a:ln>
        </p:spPr>
        <p:txBody>
          <a:bodyPr>
            <a:normAutofit/>
          </a:bodyPr>
          <a:lstStyle/>
          <a:p>
            <a:r>
              <a:rPr lang="en-US" sz="2800" b="1" dirty="0">
                <a:latin typeface="+mj-lt"/>
              </a:rPr>
              <a:t>Window is in a wall that is with 180 degrees of the plane of the door in the closed position.</a:t>
            </a:r>
          </a:p>
          <a:p>
            <a:r>
              <a:rPr lang="en-US" sz="2800" b="1" dirty="0">
                <a:latin typeface="+mj-lt"/>
              </a:rPr>
              <a:t>One window on side of door in swing the other is not.</a:t>
            </a:r>
          </a:p>
        </p:txBody>
      </p:sp>
      <p:sp>
        <p:nvSpPr>
          <p:cNvPr id="2" name="TextBox 1"/>
          <p:cNvSpPr txBox="1"/>
          <p:nvPr/>
        </p:nvSpPr>
        <p:spPr>
          <a:xfrm>
            <a:off x="6359857" y="4271749"/>
            <a:ext cx="2129050" cy="646331"/>
          </a:xfrm>
          <a:prstGeom prst="rect">
            <a:avLst/>
          </a:prstGeom>
          <a:noFill/>
          <a:ln>
            <a:solidFill>
              <a:schemeClr val="bg1"/>
            </a:solidFill>
          </a:ln>
        </p:spPr>
        <p:txBody>
          <a:bodyPr wrap="square" rtlCol="0">
            <a:spAutoFit/>
          </a:bodyPr>
          <a:lstStyle/>
          <a:p>
            <a:r>
              <a:rPr lang="en-US" dirty="0">
                <a:solidFill>
                  <a:schemeClr val="bg1"/>
                </a:solidFill>
              </a:rPr>
              <a:t>Not required by 2018</a:t>
            </a:r>
          </a:p>
        </p:txBody>
      </p:sp>
      <p:cxnSp>
        <p:nvCxnSpPr>
          <p:cNvPr id="5" name="Straight Arrow Connector 4"/>
          <p:cNvCxnSpPr/>
          <p:nvPr/>
        </p:nvCxnSpPr>
        <p:spPr>
          <a:xfrm flipV="1">
            <a:off x="8229600" y="3616657"/>
            <a:ext cx="122830" cy="65509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853684" y="2565274"/>
            <a:ext cx="1610436" cy="646331"/>
          </a:xfrm>
          <a:prstGeom prst="rect">
            <a:avLst/>
          </a:prstGeom>
          <a:noFill/>
          <a:ln>
            <a:solidFill>
              <a:schemeClr val="bg1"/>
            </a:solidFill>
          </a:ln>
        </p:spPr>
        <p:txBody>
          <a:bodyPr wrap="square" rtlCol="0">
            <a:spAutoFit/>
          </a:bodyPr>
          <a:lstStyle/>
          <a:p>
            <a:r>
              <a:rPr lang="en-US" dirty="0">
                <a:solidFill>
                  <a:schemeClr val="bg1"/>
                </a:solidFill>
                <a:latin typeface="+mj-lt"/>
              </a:rPr>
              <a:t>Required by the 2018</a:t>
            </a:r>
          </a:p>
        </p:txBody>
      </p:sp>
      <p:cxnSp>
        <p:nvCxnSpPr>
          <p:cNvPr id="10" name="Straight Arrow Connector 9"/>
          <p:cNvCxnSpPr/>
          <p:nvPr/>
        </p:nvCxnSpPr>
        <p:spPr>
          <a:xfrm flipH="1">
            <a:off x="9553434" y="2879678"/>
            <a:ext cx="300250" cy="54591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09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228576"/>
            <a:ext cx="5249839" cy="808654"/>
          </a:xfrm>
          <a:ln>
            <a:solidFill>
              <a:schemeClr val="accent1">
                <a:shade val="50000"/>
              </a:schemeClr>
            </a:solidFill>
          </a:ln>
        </p:spPr>
        <p:txBody>
          <a:bodyPr>
            <a:normAutofit/>
          </a:bodyPr>
          <a:lstStyle/>
          <a:p>
            <a:r>
              <a:rPr lang="en-US" sz="4000" dirty="0">
                <a:latin typeface="Arial" panose="020B0604020202020204" pitchFamily="34" charset="0"/>
              </a:rPr>
              <a:t>GLAZING AT DOORS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6887" y="1692322"/>
            <a:ext cx="6012521" cy="4681181"/>
          </a:xfrm>
          <a:ln>
            <a:solidFill>
              <a:schemeClr val="accent1">
                <a:shade val="50000"/>
              </a:schemeClr>
            </a:solidFill>
          </a:ln>
        </p:spPr>
      </p:pic>
      <p:sp>
        <p:nvSpPr>
          <p:cNvPr id="7" name="Text Placeholder 6"/>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200704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4311" y="204717"/>
            <a:ext cx="10018713" cy="1405720"/>
          </a:xfrm>
          <a:ln>
            <a:solidFill>
              <a:schemeClr val="accent1">
                <a:shade val="50000"/>
              </a:schemeClr>
            </a:solidFill>
          </a:ln>
        </p:spPr>
        <p:txBody>
          <a:bodyPr/>
          <a:lstStyle/>
          <a:p>
            <a:r>
              <a:rPr lang="en-US" b="1" dirty="0"/>
              <a:t>GLAZING AT WET LOCATIONS</a:t>
            </a:r>
          </a:p>
        </p:txBody>
      </p:sp>
      <p:sp>
        <p:nvSpPr>
          <p:cNvPr id="6" name="Content Placeholder 5"/>
          <p:cNvSpPr>
            <a:spLocks noGrp="1"/>
          </p:cNvSpPr>
          <p:nvPr>
            <p:ph idx="1"/>
          </p:nvPr>
        </p:nvSpPr>
        <p:spPr>
          <a:xfrm>
            <a:off x="1484310" y="1883391"/>
            <a:ext cx="10018713" cy="3907809"/>
          </a:xfrm>
          <a:ln>
            <a:solidFill>
              <a:schemeClr val="accent1">
                <a:shade val="50000"/>
              </a:schemeClr>
            </a:solidFill>
          </a:ln>
        </p:spPr>
        <p:txBody>
          <a:bodyPr anchor="t" anchorCtr="0">
            <a:normAutofit/>
          </a:bodyPr>
          <a:lstStyle/>
          <a:p>
            <a:r>
              <a:rPr lang="en-US" dirty="0">
                <a:latin typeface="Arial" panose="020B0604020202020204" pitchFamily="34" charset="0"/>
              </a:rPr>
              <a:t>Glazing in walls, enclosures, or fences containing or facing hot tubs, spas, whirlpools, saunas, steam rooms, bathtubs, showers, and indoor or outdoor swimming pools where the bottom exposed edge of the glazing is less than 60 inches measured vertically above any standing or walking surface shall be considered to be a hazardous location. This shall apply to single glazing and all panes in multiple glazing.</a:t>
            </a:r>
          </a:p>
          <a:p>
            <a:r>
              <a:rPr lang="en-US" dirty="0">
                <a:latin typeface="Arial" panose="020B0604020202020204" pitchFamily="34" charset="0"/>
              </a:rPr>
              <a:t>Exception: Glazing that is more than 60 inches, measured horizontally and in a straight line, from the water’s edge of a bathtub, hot tub, spa, whirlpool, </a:t>
            </a:r>
            <a:r>
              <a:rPr lang="en-US" u="sng" dirty="0">
                <a:solidFill>
                  <a:srgbClr val="FF0000"/>
                </a:solidFill>
                <a:latin typeface="Arial" panose="020B0604020202020204" pitchFamily="34" charset="0"/>
              </a:rPr>
              <a:t>or swimming pool or from the edge of a shower, sauna, or steam room.</a:t>
            </a:r>
          </a:p>
        </p:txBody>
      </p:sp>
    </p:spTree>
    <p:extLst>
      <p:ext uri="{BB962C8B-B14F-4D97-AF65-F5344CB8AC3E}">
        <p14:creationId xmlns:p14="http://schemas.microsoft.com/office/powerpoint/2010/main" val="423920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36478"/>
            <a:ext cx="10018713" cy="1337481"/>
          </a:xfrm>
          <a:ln>
            <a:solidFill>
              <a:schemeClr val="accent1">
                <a:shade val="50000"/>
              </a:schemeClr>
            </a:solidFill>
          </a:ln>
        </p:spPr>
        <p:txBody>
          <a:bodyPr>
            <a:normAutofit/>
          </a:bodyPr>
          <a:lstStyle/>
          <a:p>
            <a:r>
              <a:rPr lang="en-US" b="1" dirty="0">
                <a:latin typeface="Arial" panose="020B0604020202020204" pitchFamily="34" charset="0"/>
              </a:rPr>
              <a:t>SAFETY GLAZING AT SHOWERS, HOT TUBS AND SAUNAS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1254" y="1665027"/>
            <a:ext cx="10003809" cy="4899546"/>
          </a:xfrm>
          <a:ln>
            <a:solidFill>
              <a:schemeClr val="accent1">
                <a:shade val="50000"/>
              </a:schemeClr>
            </a:solidFill>
          </a:ln>
        </p:spPr>
      </p:pic>
    </p:spTree>
    <p:extLst>
      <p:ext uri="{BB962C8B-B14F-4D97-AF65-F5344CB8AC3E}">
        <p14:creationId xmlns:p14="http://schemas.microsoft.com/office/powerpoint/2010/main" val="159987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609" y="1050878"/>
            <a:ext cx="7219666" cy="5268035"/>
          </a:xfrm>
          <a:prstGeom prst="rect">
            <a:avLst/>
          </a:prstGeom>
        </p:spPr>
      </p:pic>
    </p:spTree>
    <p:extLst>
      <p:ext uri="{BB962C8B-B14F-4D97-AF65-F5344CB8AC3E}">
        <p14:creationId xmlns:p14="http://schemas.microsoft.com/office/powerpoint/2010/main" val="1856881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09" y="177421"/>
            <a:ext cx="9728815" cy="682388"/>
          </a:xfrm>
          <a:ln>
            <a:solidFill>
              <a:schemeClr val="accent1">
                <a:shade val="50000"/>
              </a:schemeClr>
            </a:solidFill>
          </a:ln>
        </p:spPr>
        <p:txBody>
          <a:bodyPr>
            <a:normAutofit fontScale="90000"/>
          </a:bodyPr>
          <a:lstStyle/>
          <a:p>
            <a:r>
              <a:rPr lang="en-US" b="1" dirty="0"/>
              <a:t>GLAZING AT STAIR LANDING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9994" y="2251880"/>
            <a:ext cx="8311487" cy="4380931"/>
          </a:xfrm>
          <a:ln>
            <a:solidFill>
              <a:schemeClr val="accent1">
                <a:shade val="50000"/>
              </a:schemeClr>
            </a:solidFill>
          </a:ln>
        </p:spPr>
      </p:pic>
      <p:sp>
        <p:nvSpPr>
          <p:cNvPr id="5" name="TextBox 4"/>
          <p:cNvSpPr txBox="1"/>
          <p:nvPr/>
        </p:nvSpPr>
        <p:spPr>
          <a:xfrm>
            <a:off x="1433015" y="914400"/>
            <a:ext cx="10385945" cy="1200329"/>
          </a:xfrm>
          <a:prstGeom prst="rect">
            <a:avLst/>
          </a:prstGeom>
          <a:noFill/>
          <a:ln>
            <a:solidFill>
              <a:schemeClr val="accent1">
                <a:shade val="50000"/>
              </a:schemeClr>
            </a:solidFill>
          </a:ln>
        </p:spPr>
        <p:txBody>
          <a:bodyPr wrap="square" rtlCol="0">
            <a:spAutoFit/>
          </a:bodyPr>
          <a:lstStyle/>
          <a:p>
            <a:r>
              <a:rPr lang="en-US" sz="2400" dirty="0">
                <a:latin typeface="Arial" panose="020B0604020202020204" pitchFamily="34" charset="0"/>
              </a:rPr>
              <a:t>Only glazing within 36” above the landing and in front of or in plane of the bottom tread must be safety glazing. </a:t>
            </a:r>
          </a:p>
          <a:p>
            <a:r>
              <a:rPr lang="en-US" sz="2400" dirty="0">
                <a:latin typeface="Arial" panose="020B0604020202020204" pitchFamily="34" charset="0"/>
              </a:rPr>
              <a:t>A guard 18” from the glazing can be installed in lieu of the safety glazing.</a:t>
            </a:r>
          </a:p>
        </p:txBody>
      </p:sp>
    </p:spTree>
    <p:extLst>
      <p:ext uri="{BB962C8B-B14F-4D97-AF65-F5344CB8AC3E}">
        <p14:creationId xmlns:p14="http://schemas.microsoft.com/office/powerpoint/2010/main" val="2837181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959" y="167186"/>
            <a:ext cx="10018713" cy="1006522"/>
          </a:xfrm>
          <a:noFill/>
          <a:ln>
            <a:solidFill>
              <a:schemeClr val="accent1">
                <a:shade val="50000"/>
              </a:schemeClr>
            </a:solidFill>
          </a:ln>
        </p:spPr>
        <p:txBody>
          <a:bodyPr/>
          <a:lstStyle/>
          <a:p>
            <a:r>
              <a:rPr lang="en-US" b="1" dirty="0"/>
              <a:t>GLAZING IN HANDRAILS</a:t>
            </a:r>
          </a:p>
        </p:txBody>
      </p:sp>
      <p:sp>
        <p:nvSpPr>
          <p:cNvPr id="3" name="Content Placeholder 2"/>
          <p:cNvSpPr>
            <a:spLocks noGrp="1"/>
          </p:cNvSpPr>
          <p:nvPr>
            <p:ph idx="1"/>
          </p:nvPr>
        </p:nvSpPr>
        <p:spPr>
          <a:xfrm>
            <a:off x="354842" y="1310185"/>
            <a:ext cx="11450471" cy="5254388"/>
          </a:xfrm>
          <a:ln>
            <a:solidFill>
              <a:schemeClr val="accent1">
                <a:shade val="50000"/>
              </a:schemeClr>
            </a:solidFill>
          </a:ln>
        </p:spPr>
        <p:txBody>
          <a:bodyPr>
            <a:noAutofit/>
          </a:bodyPr>
          <a:lstStyle/>
          <a:p>
            <a:r>
              <a:rPr lang="en-US" sz="2400" cap="all" dirty="0">
                <a:latin typeface="Arial" panose="020B0604020202020204" pitchFamily="34" charset="0"/>
              </a:rPr>
              <a:t>R308.4.4 Glazing in guards and railings. </a:t>
            </a:r>
            <a:r>
              <a:rPr lang="en-US" sz="2400" dirty="0">
                <a:latin typeface="Arial" panose="020B0604020202020204" pitchFamily="34" charset="0"/>
              </a:rPr>
              <a:t>Glazing in guards and railings, including structural baluster panels and nonstructural in-fill panels, regardless of area or height above a walking surface shall be considered to be a hazardous location.</a:t>
            </a:r>
          </a:p>
          <a:p>
            <a:endParaRPr lang="en-US" sz="2400" dirty="0">
              <a:latin typeface="Arial" panose="020B0604020202020204" pitchFamily="34" charset="0"/>
            </a:endParaRPr>
          </a:p>
          <a:p>
            <a:endParaRPr lang="en-US" sz="2400" dirty="0">
              <a:latin typeface="Arial" panose="020B0604020202020204" pitchFamily="34" charset="0"/>
            </a:endParaRPr>
          </a:p>
          <a:p>
            <a:r>
              <a:rPr lang="en-US" sz="2400" cap="all" dirty="0">
                <a:latin typeface="Arial" panose="020B0604020202020204" pitchFamily="34" charset="0"/>
              </a:rPr>
              <a:t>R308.4.4.1 Structural glass baluster panels. </a:t>
            </a:r>
            <a:r>
              <a:rPr lang="en-US" sz="2400" dirty="0">
                <a:latin typeface="Arial" panose="020B0604020202020204" pitchFamily="34" charset="0"/>
              </a:rPr>
              <a:t>Guards with structural glass baluster panels shall be installed with an attached top rail or handrail. The top rail or handrail shall be supported by not less than three glass baluster panels, or shall be otherwise supported to remain in place should one glass baluster panel fail.</a:t>
            </a:r>
          </a:p>
          <a:p>
            <a:r>
              <a:rPr lang="en-US" sz="2400" dirty="0">
                <a:latin typeface="Arial" panose="020B0604020202020204" pitchFamily="34" charset="0"/>
              </a:rPr>
              <a:t>Exception: An attached top rail or handrail is not required where the glass baluster panels are laminated glass with two or more glass plies of equal thickness and of the same glass type</a:t>
            </a:r>
            <a:r>
              <a:rPr lang="en-US" sz="2400" dirty="0"/>
              <a:t>.</a:t>
            </a:r>
          </a:p>
        </p:txBody>
      </p:sp>
    </p:spTree>
    <p:extLst>
      <p:ext uri="{BB962C8B-B14F-4D97-AF65-F5344CB8AC3E}">
        <p14:creationId xmlns:p14="http://schemas.microsoft.com/office/powerpoint/2010/main" val="727453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08129"/>
            <a:ext cx="10018713" cy="597090"/>
          </a:xfrm>
          <a:ln>
            <a:solidFill>
              <a:schemeClr val="accent1">
                <a:shade val="50000"/>
              </a:schemeClr>
            </a:solidFill>
          </a:ln>
        </p:spPr>
        <p:txBody>
          <a:bodyPr>
            <a:normAutofit fontScale="90000"/>
          </a:bodyPr>
          <a:lstStyle/>
          <a:p>
            <a:r>
              <a:rPr lang="en-US" b="1" cap="all" dirty="0"/>
              <a:t>Handrail at Top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0436" y="1050879"/>
            <a:ext cx="9771797" cy="5418160"/>
          </a:xfrm>
          <a:ln>
            <a:solidFill>
              <a:schemeClr val="accent1">
                <a:shade val="50000"/>
              </a:schemeClr>
            </a:solidFill>
          </a:ln>
        </p:spPr>
      </p:pic>
    </p:spTree>
    <p:extLst>
      <p:ext uri="{BB962C8B-B14F-4D97-AF65-F5344CB8AC3E}">
        <p14:creationId xmlns:p14="http://schemas.microsoft.com/office/powerpoint/2010/main" val="1394545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4" y="139890"/>
            <a:ext cx="11627893" cy="1334068"/>
          </a:xfrm>
          <a:ln>
            <a:solidFill>
              <a:schemeClr val="accent1">
                <a:shade val="50000"/>
              </a:schemeClr>
            </a:solidFill>
          </a:ln>
        </p:spPr>
        <p:txBody>
          <a:bodyPr/>
          <a:lstStyle/>
          <a:p>
            <a:r>
              <a:rPr lang="en-US" b="1" dirty="0"/>
              <a:t>EMERGENCY ESCAPE AND RESCUE OPENINGS</a:t>
            </a:r>
          </a:p>
        </p:txBody>
      </p:sp>
      <p:sp>
        <p:nvSpPr>
          <p:cNvPr id="3" name="Content Placeholder 2"/>
          <p:cNvSpPr>
            <a:spLocks noGrp="1"/>
          </p:cNvSpPr>
          <p:nvPr>
            <p:ph idx="1"/>
          </p:nvPr>
        </p:nvSpPr>
        <p:spPr>
          <a:xfrm>
            <a:off x="204716" y="1624084"/>
            <a:ext cx="11655187" cy="5022376"/>
          </a:xfrm>
          <a:ln>
            <a:solidFill>
              <a:schemeClr val="accent1">
                <a:shade val="50000"/>
              </a:schemeClr>
            </a:solidFill>
          </a:ln>
        </p:spPr>
        <p:txBody>
          <a:bodyPr anchor="t" anchorCtr="0">
            <a:noAutofit/>
          </a:bodyPr>
          <a:lstStyle/>
          <a:p>
            <a:r>
              <a:rPr lang="en-US" sz="2400" dirty="0">
                <a:latin typeface="Arial" panose="020B0604020202020204" pitchFamily="34" charset="0"/>
              </a:rPr>
              <a:t>This section was completely rewritten in the 2015 IRC, however no technical changes were made. The section was rewritten to clarify:</a:t>
            </a:r>
          </a:p>
          <a:p>
            <a:pPr lvl="1"/>
            <a:r>
              <a:rPr lang="en-US" sz="2400" dirty="0">
                <a:latin typeface="Arial" panose="020B0604020202020204" pitchFamily="34" charset="0"/>
              </a:rPr>
              <a:t>1) Emergency escape and rescue openings are required in all sleeping rooms, habitable attics and basements. Basements used for mechanical equipment or storm shelters under 200 sf are exempt.</a:t>
            </a:r>
          </a:p>
          <a:p>
            <a:pPr lvl="1"/>
            <a:r>
              <a:rPr lang="en-US" sz="2400" dirty="0">
                <a:latin typeface="Arial" panose="020B0604020202020204" pitchFamily="34" charset="0"/>
              </a:rPr>
              <a:t>2) If a door is used in lieu of a window it must meet the egress door requirements and can be a sliding type door.</a:t>
            </a:r>
          </a:p>
          <a:p>
            <a:pPr lvl="1"/>
            <a:r>
              <a:rPr lang="en-US" sz="2400" dirty="0">
                <a:latin typeface="Arial" panose="020B0604020202020204" pitchFamily="34" charset="0"/>
              </a:rPr>
              <a:t>If a dwelling is sprinkled a basement can have two egress doors or one emergency escape and rescue window and one egress door.</a:t>
            </a:r>
          </a:p>
          <a:p>
            <a:pPr lvl="1"/>
            <a:r>
              <a:rPr lang="en-US" sz="2400" dirty="0">
                <a:latin typeface="Arial" panose="020B0604020202020204" pitchFamily="34" charset="0"/>
              </a:rPr>
              <a:t>Specifies area well requirements for emergency escape and rescue openings. Permanent ladders and steps are allowed.</a:t>
            </a:r>
          </a:p>
          <a:p>
            <a:pPr lvl="1"/>
            <a:r>
              <a:rPr lang="en-US" sz="2400" dirty="0">
                <a:latin typeface="Arial" panose="020B0604020202020204" pitchFamily="34" charset="0"/>
              </a:rPr>
              <a:t>New sections clarify when rescue openings are required in additions and alteration of basements.</a:t>
            </a:r>
          </a:p>
        </p:txBody>
      </p:sp>
    </p:spTree>
    <p:extLst>
      <p:ext uri="{BB962C8B-B14F-4D97-AF65-F5344CB8AC3E}">
        <p14:creationId xmlns:p14="http://schemas.microsoft.com/office/powerpoint/2010/main" val="51234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125"/>
            <a:ext cx="11696131" cy="1801505"/>
          </a:xfrm>
          <a:ln>
            <a:solidFill>
              <a:schemeClr val="accent1">
                <a:shade val="50000"/>
              </a:schemeClr>
            </a:solidFill>
          </a:ln>
        </p:spPr>
        <p:txBody>
          <a:bodyPr>
            <a:normAutofit fontScale="90000"/>
          </a:bodyPr>
          <a:lstStyle/>
          <a:p>
            <a:r>
              <a:rPr lang="en-US" b="1" cap="all" dirty="0"/>
              <a:t>Emergency escape and rescue window sizes</a:t>
            </a:r>
            <a:br>
              <a:rPr lang="en-US" b="1" cap="all" dirty="0"/>
            </a:br>
            <a:r>
              <a:rPr lang="en-US" b="1" cap="all" dirty="0"/>
              <a:t>no changes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0436" y="2129051"/>
            <a:ext cx="9744501" cy="4435522"/>
          </a:xfrm>
          <a:ln>
            <a:solidFill>
              <a:schemeClr val="accent1">
                <a:shade val="50000"/>
              </a:schemeClr>
            </a:solidFill>
          </a:ln>
        </p:spPr>
      </p:pic>
    </p:spTree>
    <p:extLst>
      <p:ext uri="{BB962C8B-B14F-4D97-AF65-F5344CB8AC3E}">
        <p14:creationId xmlns:p14="http://schemas.microsoft.com/office/powerpoint/2010/main" val="3133498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958" y="235424"/>
            <a:ext cx="10018713" cy="1129351"/>
          </a:xfrm>
          <a:ln>
            <a:solidFill>
              <a:schemeClr val="accent1">
                <a:shade val="50000"/>
              </a:schemeClr>
            </a:solidFill>
          </a:ln>
        </p:spPr>
        <p:txBody>
          <a:bodyPr>
            <a:normAutofit fontScale="90000"/>
          </a:bodyPr>
          <a:lstStyle/>
          <a:p>
            <a:r>
              <a:rPr lang="en-US" b="1" cap="all" dirty="0"/>
              <a:t>Dwellings with sprinkler systems</a:t>
            </a:r>
            <a:br>
              <a:rPr lang="en-US" b="1" cap="all" dirty="0"/>
            </a:br>
            <a:r>
              <a:rPr lang="en-US" b="1" cap="all" dirty="0"/>
              <a:t>basement rescue openings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2824" y="1583140"/>
            <a:ext cx="9048465" cy="5049672"/>
          </a:xfrm>
          <a:ln>
            <a:solidFill>
              <a:schemeClr val="accent1">
                <a:shade val="50000"/>
              </a:schemeClr>
            </a:solidFill>
          </a:ln>
        </p:spPr>
      </p:pic>
      <p:sp>
        <p:nvSpPr>
          <p:cNvPr id="3" name="Rectangle 2"/>
          <p:cNvSpPr/>
          <p:nvPr/>
        </p:nvSpPr>
        <p:spPr>
          <a:xfrm>
            <a:off x="6428096" y="4681182"/>
            <a:ext cx="3985146" cy="5868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31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016" y="208128"/>
            <a:ext cx="10018713" cy="924636"/>
          </a:xfrm>
          <a:ln>
            <a:solidFill>
              <a:schemeClr val="accent1">
                <a:shade val="50000"/>
              </a:schemeClr>
            </a:solidFill>
          </a:ln>
        </p:spPr>
        <p:txBody>
          <a:bodyPr>
            <a:normAutofit fontScale="90000"/>
          </a:bodyPr>
          <a:lstStyle/>
          <a:p>
            <a:r>
              <a:rPr lang="en-US" sz="5600" b="1" cap="all" dirty="0"/>
              <a:t>Stairway changes</a:t>
            </a:r>
          </a:p>
        </p:txBody>
      </p:sp>
      <p:sp>
        <p:nvSpPr>
          <p:cNvPr id="3" name="Content Placeholder 2"/>
          <p:cNvSpPr>
            <a:spLocks noGrp="1"/>
          </p:cNvSpPr>
          <p:nvPr>
            <p:ph idx="1"/>
          </p:nvPr>
        </p:nvSpPr>
        <p:spPr>
          <a:xfrm>
            <a:off x="395786" y="1282890"/>
            <a:ext cx="11107238" cy="5349922"/>
          </a:xfrm>
          <a:ln>
            <a:solidFill>
              <a:schemeClr val="accent1">
                <a:shade val="50000"/>
              </a:schemeClr>
            </a:solidFill>
          </a:ln>
        </p:spPr>
        <p:txBody>
          <a:bodyPr anchor="t" anchorCtr="0">
            <a:normAutofit lnSpcReduction="10000"/>
          </a:bodyPr>
          <a:lstStyle/>
          <a:p>
            <a:r>
              <a:rPr lang="en-US" dirty="0">
                <a:latin typeface="Arial" panose="020B0604020202020204" pitchFamily="34" charset="0"/>
              </a:rPr>
              <a:t>Changes to stairways include:</a:t>
            </a:r>
          </a:p>
          <a:p>
            <a:pPr lvl="1"/>
            <a:r>
              <a:rPr lang="en-US" sz="2200" dirty="0">
                <a:latin typeface="Arial" panose="020B0604020202020204" pitchFamily="34" charset="0"/>
              </a:rPr>
              <a:t>1) A handrail can project up to 6 ½” into the stairway width at an  adjacent stair tread, nosing or landing. Must maintain required clearances.</a:t>
            </a:r>
          </a:p>
          <a:p>
            <a:pPr lvl="1"/>
            <a:r>
              <a:rPr lang="en-US" sz="2200" dirty="0">
                <a:latin typeface="Arial" panose="020B0604020202020204" pitchFamily="34" charset="0"/>
              </a:rPr>
              <a:t>2) Ships ladders and alternating tread devices are allowed to serve as a means of egress for a loft that is 200 sf or less. A new section specifies tread, riser and handrail requirements of these devices.</a:t>
            </a:r>
          </a:p>
          <a:p>
            <a:pPr lvl="1"/>
            <a:r>
              <a:rPr lang="en-US" sz="2200" dirty="0">
                <a:latin typeface="Arial" panose="020B0604020202020204" pitchFamily="34" charset="0"/>
              </a:rPr>
              <a:t>3) The maximum rise of a stairway without an intermediate landing as been increased from 12’-0” to 12’_7”.</a:t>
            </a:r>
          </a:p>
          <a:p>
            <a:pPr lvl="1"/>
            <a:r>
              <a:rPr lang="en-US" sz="2200" dirty="0">
                <a:latin typeface="Arial" panose="020B0604020202020204" pitchFamily="34" charset="0"/>
              </a:rPr>
              <a:t>Nosing are required on all landings, floors and treads. If tread depth is 11” or greater, a nosing is not required. This change is to promote a more consistent step pattern on stairways.</a:t>
            </a:r>
          </a:p>
          <a:p>
            <a:pPr lvl="1"/>
            <a:r>
              <a:rPr lang="en-US" sz="2200" dirty="0">
                <a:latin typeface="Arial" panose="020B0604020202020204" pitchFamily="34" charset="0"/>
              </a:rPr>
              <a:t>Open risers are permitted on spiral stairs and stairs that are not more than 30” above grade.</a:t>
            </a:r>
          </a:p>
          <a:p>
            <a:pPr lvl="1"/>
            <a:r>
              <a:rPr lang="en-US" sz="2200" dirty="0">
                <a:latin typeface="Arial" panose="020B0604020202020204" pitchFamily="34" charset="0"/>
              </a:rPr>
              <a:t>Guard height are no longer measured from the seat of fixed seating. Guard height is measured from the walking surface.</a:t>
            </a:r>
          </a:p>
          <a:p>
            <a:endParaRPr lang="en-US" dirty="0"/>
          </a:p>
        </p:txBody>
      </p:sp>
    </p:spTree>
    <p:extLst>
      <p:ext uri="{BB962C8B-B14F-4D97-AF65-F5344CB8AC3E}">
        <p14:creationId xmlns:p14="http://schemas.microsoft.com/office/powerpoint/2010/main" val="645422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74A0D0-65DA-4B16-A526-B774681EE378}"/>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995" y="627797"/>
            <a:ext cx="8014885" cy="4615969"/>
          </a:xfrm>
          <a:prstGeom prst="rect">
            <a:avLst/>
          </a:prstGeom>
          <a:ln>
            <a:solidFill>
              <a:schemeClr val="accent1">
                <a:shade val="50000"/>
              </a:schemeClr>
            </a:solidFill>
          </a:ln>
        </p:spPr>
      </p:pic>
      <p:sp>
        <p:nvSpPr>
          <p:cNvPr id="3" name="TextBox 2"/>
          <p:cNvSpPr txBox="1"/>
          <p:nvPr/>
        </p:nvSpPr>
        <p:spPr>
          <a:xfrm>
            <a:off x="368490" y="627797"/>
            <a:ext cx="2845995" cy="4893647"/>
          </a:xfrm>
          <a:prstGeom prst="rect">
            <a:avLst/>
          </a:prstGeom>
          <a:noFill/>
          <a:ln>
            <a:solidFill>
              <a:schemeClr val="tx1">
                <a:lumMod val="50000"/>
              </a:schemeClr>
            </a:solidFill>
          </a:ln>
        </p:spPr>
        <p:txBody>
          <a:bodyPr wrap="square" rtlCol="0">
            <a:spAutoFit/>
          </a:bodyPr>
          <a:lstStyle/>
          <a:p>
            <a:r>
              <a:rPr lang="en-US" sz="2400" dirty="0"/>
              <a:t>A 6 ½” projection is allowed as long as the required width of 32 ½” for a handrail on one side and 27” on two sides is maintained.</a:t>
            </a:r>
          </a:p>
          <a:p>
            <a:endParaRPr lang="en-US" sz="2400" dirty="0"/>
          </a:p>
          <a:p>
            <a:r>
              <a:rPr lang="en-US" sz="2400" dirty="0"/>
              <a:t>The 1 ½ clearance behind the handrail must also be maintained.</a:t>
            </a:r>
          </a:p>
        </p:txBody>
      </p:sp>
    </p:spTree>
    <p:extLst>
      <p:ext uri="{BB962C8B-B14F-4D97-AF65-F5344CB8AC3E}">
        <p14:creationId xmlns:p14="http://schemas.microsoft.com/office/powerpoint/2010/main" val="4293303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86" y="221776"/>
            <a:ext cx="8639032" cy="774511"/>
          </a:xfrm>
          <a:ln>
            <a:solidFill>
              <a:schemeClr val="tx2"/>
            </a:solidFill>
          </a:ln>
        </p:spPr>
        <p:txBody>
          <a:bodyPr>
            <a:normAutofit/>
          </a:bodyPr>
          <a:lstStyle/>
          <a:p>
            <a:pPr algn="ctr"/>
            <a:r>
              <a:rPr lang="en-US" cap="all" dirty="0"/>
              <a:t>Handrail Projections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8490" y="1473959"/>
            <a:ext cx="8748213" cy="5254388"/>
          </a:xfrm>
          <a:ln>
            <a:solidFill>
              <a:schemeClr val="accent1">
                <a:shade val="50000"/>
              </a:schemeClr>
            </a:solidFill>
          </a:ln>
        </p:spPr>
      </p:pic>
    </p:spTree>
    <p:extLst>
      <p:ext uri="{BB962C8B-B14F-4D97-AF65-F5344CB8AC3E}">
        <p14:creationId xmlns:p14="http://schemas.microsoft.com/office/powerpoint/2010/main" val="4150630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5" name="Picture 4">
            <a:extLst>
              <a:ext uri="{FF2B5EF4-FFF2-40B4-BE49-F238E27FC236}">
                <a16:creationId xmlns:a16="http://schemas.microsoft.com/office/drawing/2014/main" id="{8AE8E181-4B58-4400-AF51-EA765FCFE290}"/>
              </a:ext>
            </a:extLst>
          </p:cNvPr>
          <p:cNvPicPr>
            <a:picLocks noChangeAspect="1"/>
          </p:cNvPicPr>
          <p:nvPr/>
        </p:nvPicPr>
        <p:blipFill>
          <a:blip r:embed="rId2"/>
          <a:stretch>
            <a:fillRect/>
          </a:stretch>
        </p:blipFill>
        <p:spPr>
          <a:xfrm>
            <a:off x="4896103" y="649402"/>
            <a:ext cx="3897249" cy="5240084"/>
          </a:xfrm>
          <a:prstGeom prst="rect">
            <a:avLst/>
          </a:prstGeom>
          <a:ln>
            <a:solidFill>
              <a:schemeClr val="accent1">
                <a:shade val="50000"/>
              </a:schemeClr>
            </a:solidFill>
          </a:ln>
        </p:spPr>
      </p:pic>
      <p:cxnSp>
        <p:nvCxnSpPr>
          <p:cNvPr id="6" name="Straight Arrow Connector 5"/>
          <p:cNvCxnSpPr>
            <a:stCxn id="7" idx="3"/>
          </p:cNvCxnSpPr>
          <p:nvPr/>
        </p:nvCxnSpPr>
        <p:spPr>
          <a:xfrm flipV="1">
            <a:off x="2770496" y="3493828"/>
            <a:ext cx="2988859" cy="14326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77672" y="4326340"/>
            <a:ext cx="2292824" cy="1200329"/>
          </a:xfrm>
          <a:prstGeom prst="rect">
            <a:avLst/>
          </a:prstGeom>
          <a:noFill/>
          <a:ln>
            <a:solidFill>
              <a:schemeClr val="tx1">
                <a:lumMod val="50000"/>
              </a:schemeClr>
            </a:solidFill>
          </a:ln>
        </p:spPr>
        <p:txBody>
          <a:bodyPr wrap="square" rtlCol="0">
            <a:spAutoFit/>
          </a:bodyPr>
          <a:lstStyle/>
          <a:p>
            <a:r>
              <a:rPr lang="en-US" sz="2400" dirty="0"/>
              <a:t>Nosing required at landings</a:t>
            </a:r>
          </a:p>
        </p:txBody>
      </p:sp>
    </p:spTree>
    <p:extLst>
      <p:ext uri="{BB962C8B-B14F-4D97-AF65-F5344CB8AC3E}">
        <p14:creationId xmlns:p14="http://schemas.microsoft.com/office/powerpoint/2010/main" val="4098627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301" y="368490"/>
            <a:ext cx="9321421" cy="6168787"/>
          </a:xfrm>
          <a:prstGeom prst="rect">
            <a:avLst/>
          </a:prstGeom>
        </p:spPr>
      </p:pic>
    </p:spTree>
    <p:extLst>
      <p:ext uri="{BB962C8B-B14F-4D97-AF65-F5344CB8AC3E}">
        <p14:creationId xmlns:p14="http://schemas.microsoft.com/office/powerpoint/2010/main" val="3540371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843" y="109184"/>
            <a:ext cx="5841242" cy="736978"/>
          </a:xfrm>
          <a:ln>
            <a:solidFill>
              <a:schemeClr val="accent1">
                <a:shade val="50000"/>
              </a:schemeClr>
            </a:solidFill>
          </a:ln>
        </p:spPr>
        <p:txBody>
          <a:bodyPr>
            <a:normAutofit fontScale="90000"/>
          </a:bodyPr>
          <a:lstStyle/>
          <a:p>
            <a:r>
              <a:rPr lang="en-US" sz="4800" b="1" cap="all" dirty="0"/>
              <a:t>Smoke Detectors</a:t>
            </a:r>
          </a:p>
        </p:txBody>
      </p:sp>
      <p:sp>
        <p:nvSpPr>
          <p:cNvPr id="3" name="Content Placeholder 2"/>
          <p:cNvSpPr>
            <a:spLocks noGrp="1"/>
          </p:cNvSpPr>
          <p:nvPr>
            <p:ph idx="1"/>
          </p:nvPr>
        </p:nvSpPr>
        <p:spPr>
          <a:xfrm>
            <a:off x="313899" y="968991"/>
            <a:ext cx="11709779" cy="5622878"/>
          </a:xfrm>
          <a:ln>
            <a:solidFill>
              <a:schemeClr val="accent1">
                <a:shade val="50000"/>
              </a:schemeClr>
            </a:solidFill>
          </a:ln>
        </p:spPr>
        <p:txBody>
          <a:bodyPr anchor="t" anchorCtr="0">
            <a:noAutofit/>
          </a:bodyPr>
          <a:lstStyle/>
          <a:p>
            <a:r>
              <a:rPr lang="en-US" sz="2600" dirty="0">
                <a:latin typeface="Arial" panose="020B0604020202020204" pitchFamily="34" charset="0"/>
              </a:rPr>
              <a:t>Smoke detector section has been reworked to include the following:</a:t>
            </a:r>
          </a:p>
          <a:p>
            <a:pPr lvl="1"/>
            <a:r>
              <a:rPr lang="en-US" sz="2600" dirty="0">
                <a:latin typeface="Arial" panose="020B0604020202020204" pitchFamily="34" charset="0"/>
              </a:rPr>
              <a:t>1) Ionization smoke detectors must be 20 feet from cooking appliances or 10 feet if equipped with an alarm silencing switch.</a:t>
            </a:r>
          </a:p>
          <a:p>
            <a:pPr lvl="1"/>
            <a:r>
              <a:rPr lang="en-US" sz="2600" dirty="0">
                <a:latin typeface="Arial" panose="020B0604020202020204" pitchFamily="34" charset="0"/>
              </a:rPr>
              <a:t>2) Photoelectric must be 6 feet from cooking appliances</a:t>
            </a:r>
          </a:p>
          <a:p>
            <a:pPr lvl="1"/>
            <a:r>
              <a:rPr lang="en-US" sz="2600" dirty="0">
                <a:latin typeface="Arial" panose="020B0604020202020204" pitchFamily="34" charset="0"/>
              </a:rPr>
              <a:t>3) Smoke detectors cannot be installed within 3 feet of a door to a bathroom that has a tub or shower.</a:t>
            </a:r>
          </a:p>
          <a:p>
            <a:pPr lvl="1"/>
            <a:r>
              <a:rPr lang="en-US" sz="2600" dirty="0">
                <a:latin typeface="Arial" panose="020B0604020202020204" pitchFamily="34" charset="0"/>
              </a:rPr>
              <a:t>If either of the above locations result in a smoke detector not being installed, the above requirements shall be waived.</a:t>
            </a:r>
          </a:p>
          <a:p>
            <a:pPr lvl="1"/>
            <a:r>
              <a:rPr lang="en-US" sz="2600" dirty="0">
                <a:latin typeface="Arial" panose="020B0604020202020204" pitchFamily="34" charset="0"/>
              </a:rPr>
              <a:t>If a home owner has a fire alarm system installed; it does not have to be monitored by a central station, however it must preform the same as interconnected smoke detectors and must be owned the home owner.</a:t>
            </a:r>
          </a:p>
          <a:p>
            <a:pPr lvl="1"/>
            <a:r>
              <a:rPr lang="en-US" sz="2600" dirty="0">
                <a:latin typeface="Arial" panose="020B0604020202020204" pitchFamily="34" charset="0"/>
              </a:rPr>
              <a:t>In alterations, smoke detectors must be interconnected regardless if wall or ceiling finishes are removed. </a:t>
            </a:r>
          </a:p>
        </p:txBody>
      </p:sp>
    </p:spTree>
    <p:extLst>
      <p:ext uri="{BB962C8B-B14F-4D97-AF65-F5344CB8AC3E}">
        <p14:creationId xmlns:p14="http://schemas.microsoft.com/office/powerpoint/2010/main" val="4181776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50125"/>
            <a:ext cx="10018713" cy="1119118"/>
          </a:xfrm>
          <a:ln>
            <a:solidFill>
              <a:schemeClr val="accent1">
                <a:shade val="50000"/>
              </a:schemeClr>
            </a:solidFill>
          </a:ln>
        </p:spPr>
        <p:txBody>
          <a:bodyPr>
            <a:normAutofit/>
          </a:bodyPr>
          <a:lstStyle/>
          <a:p>
            <a:r>
              <a:rPr lang="en-US" sz="4800" b="1" cap="all" dirty="0"/>
              <a:t>Smoke Detector Locations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7093" y="1583140"/>
            <a:ext cx="6790958" cy="4796260"/>
          </a:xfrm>
          <a:ln>
            <a:solidFill>
              <a:schemeClr val="accent1">
                <a:shade val="50000"/>
              </a:schemeClr>
            </a:solidFill>
          </a:ln>
        </p:spPr>
      </p:pic>
      <p:sp>
        <p:nvSpPr>
          <p:cNvPr id="5" name="TextBox 4"/>
          <p:cNvSpPr txBox="1"/>
          <p:nvPr/>
        </p:nvSpPr>
        <p:spPr>
          <a:xfrm>
            <a:off x="245660" y="1583140"/>
            <a:ext cx="4763067" cy="4831308"/>
          </a:xfrm>
          <a:prstGeom prst="rect">
            <a:avLst/>
          </a:prstGeom>
          <a:noFill/>
          <a:ln>
            <a:solidFill>
              <a:schemeClr val="accent1">
                <a:shade val="50000"/>
              </a:schemeClr>
            </a:solidFill>
          </a:ln>
        </p:spPr>
        <p:txBody>
          <a:bodyPr wrap="square" rtlCol="0">
            <a:noAutofit/>
          </a:bodyPr>
          <a:lstStyle/>
          <a:p>
            <a:r>
              <a:rPr lang="en-US" sz="2400" dirty="0">
                <a:solidFill>
                  <a:srgbClr val="FF0000"/>
                </a:solidFill>
                <a:latin typeface="Arial" panose="020B0604020202020204" pitchFamily="34" charset="0"/>
              </a:rPr>
              <a:t>Ionization</a:t>
            </a:r>
            <a:r>
              <a:rPr lang="en-US" sz="2400" dirty="0">
                <a:latin typeface="Arial" panose="020B0604020202020204" pitchFamily="34" charset="0"/>
              </a:rPr>
              <a:t> detectors must be 20 feet from permanent cooking equipment.</a:t>
            </a:r>
          </a:p>
          <a:p>
            <a:endParaRPr lang="en-US" sz="2400" dirty="0">
              <a:latin typeface="Arial" panose="020B0604020202020204" pitchFamily="34" charset="0"/>
            </a:endParaRPr>
          </a:p>
          <a:p>
            <a:r>
              <a:rPr lang="en-US" sz="2400" dirty="0">
                <a:solidFill>
                  <a:srgbClr val="FF0000"/>
                </a:solidFill>
                <a:latin typeface="Arial" panose="020B0604020202020204" pitchFamily="34" charset="0"/>
              </a:rPr>
              <a:t>Photoelectric</a:t>
            </a:r>
            <a:r>
              <a:rPr lang="en-US" sz="2400" dirty="0">
                <a:latin typeface="Arial" panose="020B0604020202020204" pitchFamily="34" charset="0"/>
              </a:rPr>
              <a:t> detectors must be installed at least 6 feet from permanent cooking equipment.</a:t>
            </a:r>
          </a:p>
          <a:p>
            <a:endParaRPr lang="en-US" sz="2400" dirty="0">
              <a:latin typeface="Arial" panose="020B0604020202020204" pitchFamily="34" charset="0"/>
            </a:endParaRPr>
          </a:p>
          <a:p>
            <a:r>
              <a:rPr lang="en-US" sz="2400" dirty="0">
                <a:solidFill>
                  <a:srgbClr val="FF0000"/>
                </a:solidFill>
                <a:latin typeface="Arial" panose="020B0604020202020204" pitchFamily="34" charset="0"/>
              </a:rPr>
              <a:t>All smoke </a:t>
            </a:r>
            <a:r>
              <a:rPr lang="en-US" sz="2400" dirty="0">
                <a:latin typeface="Arial" panose="020B0604020202020204" pitchFamily="34" charset="0"/>
              </a:rPr>
              <a:t>detectors must be installed at least 3 feet from a door that serves a bathroom with a tub or shower.</a:t>
            </a:r>
          </a:p>
          <a:p>
            <a:endParaRPr lang="en-US" dirty="0"/>
          </a:p>
        </p:txBody>
      </p:sp>
    </p:spTree>
    <p:extLst>
      <p:ext uri="{BB962C8B-B14F-4D97-AF65-F5344CB8AC3E}">
        <p14:creationId xmlns:p14="http://schemas.microsoft.com/office/powerpoint/2010/main" val="2619060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2" y="139890"/>
            <a:ext cx="11175478" cy="856398"/>
          </a:xfrm>
          <a:ln>
            <a:solidFill>
              <a:schemeClr val="accent1">
                <a:shade val="50000"/>
              </a:schemeClr>
            </a:solidFill>
          </a:ln>
        </p:spPr>
        <p:txBody>
          <a:bodyPr>
            <a:normAutofit/>
          </a:bodyPr>
          <a:lstStyle/>
          <a:p>
            <a:r>
              <a:rPr lang="en-US" sz="4600" b="1" dirty="0"/>
              <a:t>CARBON MONOXIDE DETECTORS</a:t>
            </a:r>
          </a:p>
        </p:txBody>
      </p:sp>
      <p:sp>
        <p:nvSpPr>
          <p:cNvPr id="3" name="Content Placeholder 2"/>
          <p:cNvSpPr>
            <a:spLocks noGrp="1"/>
          </p:cNvSpPr>
          <p:nvPr>
            <p:ph idx="1"/>
          </p:nvPr>
        </p:nvSpPr>
        <p:spPr>
          <a:xfrm>
            <a:off x="300252" y="1160060"/>
            <a:ext cx="11202772" cy="5486399"/>
          </a:xfrm>
          <a:ln>
            <a:solidFill>
              <a:schemeClr val="accent1">
                <a:shade val="50000"/>
              </a:schemeClr>
            </a:solidFill>
          </a:ln>
        </p:spPr>
        <p:txBody>
          <a:bodyPr anchor="t" anchorCtr="0">
            <a:normAutofit/>
          </a:bodyPr>
          <a:lstStyle/>
          <a:p>
            <a:r>
              <a:rPr lang="en-US" dirty="0">
                <a:latin typeface="Arial" panose="020B0604020202020204" pitchFamily="34" charset="0"/>
              </a:rPr>
              <a:t>This section has been reworked to mimic smoke detector requirements:</a:t>
            </a:r>
          </a:p>
          <a:p>
            <a:pPr lvl="1"/>
            <a:r>
              <a:rPr lang="en-US" sz="2200" dirty="0">
                <a:latin typeface="Arial" panose="020B0604020202020204" pitchFamily="34" charset="0"/>
              </a:rPr>
              <a:t>1) Required in dwelling units that have either an attached garage with an opening into the dwelling unit; or fuel fired appliance in the dwelling unit.</a:t>
            </a:r>
          </a:p>
          <a:p>
            <a:pPr lvl="1"/>
            <a:r>
              <a:rPr lang="en-US" sz="2200" dirty="0">
                <a:solidFill>
                  <a:schemeClr val="tx2"/>
                </a:solidFill>
                <a:latin typeface="Arial" panose="020B0604020202020204" pitchFamily="34" charset="0"/>
              </a:rPr>
              <a:t>2) Required outside each sleeping room or sleeping room group and in each sleeping room that has a fuel fired appliance or a fuel fired appliance in the sleeping rooms attached bathroom.</a:t>
            </a:r>
          </a:p>
          <a:p>
            <a:pPr lvl="1"/>
            <a:r>
              <a:rPr lang="en-US" sz="2200" dirty="0">
                <a:solidFill>
                  <a:schemeClr val="tx2"/>
                </a:solidFill>
                <a:latin typeface="Arial" panose="020B0604020202020204" pitchFamily="34" charset="0"/>
              </a:rPr>
              <a:t>3) Carbon monoxide detectors shall be connected to a permanent power supply with battery back-up and where multiple detectors are required they shall be interconnected.</a:t>
            </a:r>
          </a:p>
          <a:p>
            <a:pPr lvl="1"/>
            <a:r>
              <a:rPr lang="en-US" sz="2200" dirty="0">
                <a:solidFill>
                  <a:schemeClr val="tx2"/>
                </a:solidFill>
                <a:latin typeface="Arial" panose="020B0604020202020204" pitchFamily="34" charset="0"/>
              </a:rPr>
              <a:t>4) Alterations; that are interior and require a permit to a dwelling unit that has conditions as listed in item 1 above shall have carbon monoxide detectors installed as in new construction. Battery operated is permitted and interconnection is not required.</a:t>
            </a:r>
          </a:p>
          <a:p>
            <a:pPr lvl="1"/>
            <a:r>
              <a:rPr lang="en-US" sz="2200" dirty="0">
                <a:latin typeface="Arial" panose="020B0604020202020204" pitchFamily="34" charset="0"/>
              </a:rPr>
              <a:t>5) Combination smoke and carbon monoxide detectors are permitted where listed with UL for such use.</a:t>
            </a:r>
          </a:p>
          <a:p>
            <a:pPr lvl="1"/>
            <a:endParaRPr lang="en-US" dirty="0"/>
          </a:p>
          <a:p>
            <a:pPr lvl="1"/>
            <a:endParaRPr lang="en-US" dirty="0"/>
          </a:p>
        </p:txBody>
      </p:sp>
    </p:spTree>
    <p:extLst>
      <p:ext uri="{BB962C8B-B14F-4D97-AF65-F5344CB8AC3E}">
        <p14:creationId xmlns:p14="http://schemas.microsoft.com/office/powerpoint/2010/main" val="2581733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177" y="0"/>
            <a:ext cx="7356142" cy="6858000"/>
          </a:xfrm>
          <a:prstGeom prst="rect">
            <a:avLst/>
          </a:prstGeom>
        </p:spPr>
      </p:pic>
    </p:spTree>
    <p:extLst>
      <p:ext uri="{BB962C8B-B14F-4D97-AF65-F5344CB8AC3E}">
        <p14:creationId xmlns:p14="http://schemas.microsoft.com/office/powerpoint/2010/main" val="3826189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881" y="0"/>
            <a:ext cx="7533563" cy="6858000"/>
          </a:xfrm>
          <a:prstGeom prst="rect">
            <a:avLst/>
          </a:prstGeom>
        </p:spPr>
      </p:pic>
    </p:spTree>
    <p:extLst>
      <p:ext uri="{BB962C8B-B14F-4D97-AF65-F5344CB8AC3E}">
        <p14:creationId xmlns:p14="http://schemas.microsoft.com/office/powerpoint/2010/main" val="2170787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959" y="235423"/>
            <a:ext cx="10018713" cy="747215"/>
          </a:xfrm>
          <a:ln>
            <a:solidFill>
              <a:schemeClr val="accent1">
                <a:shade val="50000"/>
              </a:schemeClr>
            </a:solidFill>
          </a:ln>
        </p:spPr>
        <p:txBody>
          <a:bodyPr>
            <a:noAutofit/>
          </a:bodyPr>
          <a:lstStyle/>
          <a:p>
            <a:r>
              <a:rPr lang="en-US" sz="4400" b="1" dirty="0"/>
              <a:t>MEZZANINES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5846" y="1078173"/>
            <a:ext cx="9962864" cy="5500047"/>
          </a:xfrm>
          <a:ln>
            <a:solidFill>
              <a:schemeClr val="accent1">
                <a:shade val="50000"/>
              </a:schemeClr>
            </a:solidFill>
          </a:ln>
        </p:spPr>
      </p:pic>
    </p:spTree>
    <p:extLst>
      <p:ext uri="{BB962C8B-B14F-4D97-AF65-F5344CB8AC3E}">
        <p14:creationId xmlns:p14="http://schemas.microsoft.com/office/powerpoint/2010/main" val="1280459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015" y="194481"/>
            <a:ext cx="10018713" cy="924636"/>
          </a:xfrm>
          <a:ln>
            <a:solidFill>
              <a:schemeClr val="accent1">
                <a:shade val="50000"/>
              </a:schemeClr>
            </a:solidFill>
          </a:ln>
        </p:spPr>
        <p:txBody>
          <a:bodyPr>
            <a:normAutofit/>
          </a:bodyPr>
          <a:lstStyle/>
          <a:p>
            <a:r>
              <a:rPr lang="en-US" sz="4800" b="1" dirty="0"/>
              <a:t>MEZZANINES</a:t>
            </a:r>
          </a:p>
        </p:txBody>
      </p:sp>
      <p:sp>
        <p:nvSpPr>
          <p:cNvPr id="3" name="Content Placeholder 2"/>
          <p:cNvSpPr>
            <a:spLocks noGrp="1"/>
          </p:cNvSpPr>
          <p:nvPr>
            <p:ph idx="1"/>
          </p:nvPr>
        </p:nvSpPr>
        <p:spPr>
          <a:xfrm>
            <a:off x="1484310" y="1310185"/>
            <a:ext cx="10018713" cy="5117911"/>
          </a:xfrm>
          <a:ln>
            <a:solidFill>
              <a:schemeClr val="accent1">
                <a:shade val="50000"/>
              </a:schemeClr>
            </a:solidFill>
          </a:ln>
        </p:spPr>
        <p:txBody>
          <a:bodyPr anchor="t" anchorCtr="0">
            <a:normAutofit/>
          </a:bodyPr>
          <a:lstStyle/>
          <a:p>
            <a:r>
              <a:rPr lang="en-US" sz="2200" dirty="0">
                <a:latin typeface="Arial" panose="020B0604020202020204" pitchFamily="34" charset="0"/>
              </a:rPr>
              <a:t>Mezzanines that comply with the following will not be counted as a story:</a:t>
            </a:r>
          </a:p>
          <a:p>
            <a:pPr lvl="1"/>
            <a:r>
              <a:rPr lang="en-US" sz="2200" dirty="0">
                <a:latin typeface="Arial" panose="020B0604020202020204" pitchFamily="34" charset="0"/>
              </a:rPr>
              <a:t>1) Shall have a clear ceiling height above and below of 7’-0” minimum.</a:t>
            </a:r>
          </a:p>
          <a:p>
            <a:pPr lvl="1"/>
            <a:r>
              <a:rPr lang="en-US" sz="2200" dirty="0">
                <a:latin typeface="Arial" panose="020B0604020202020204" pitchFamily="34" charset="0"/>
              </a:rPr>
              <a:t>2) Have a means of egress that complies with the IRC.</a:t>
            </a:r>
          </a:p>
          <a:p>
            <a:pPr lvl="1"/>
            <a:r>
              <a:rPr lang="en-US" sz="2200" dirty="0">
                <a:latin typeface="Arial" panose="020B0604020202020204" pitchFamily="34" charset="0"/>
              </a:rPr>
              <a:t>3) Shall not be more than 1/3 of the area which it is in. Mezzanines in dwelling units that are sprinkled can be ½ the area of the room it is in if the only enclosed spaces are closets and bathrooms and the mezzanine is not above the 2</a:t>
            </a:r>
            <a:r>
              <a:rPr lang="en-US" sz="2200" baseline="30000" dirty="0">
                <a:latin typeface="Arial" panose="020B0604020202020204" pitchFamily="34" charset="0"/>
              </a:rPr>
              <a:t>nd</a:t>
            </a:r>
            <a:r>
              <a:rPr lang="en-US" sz="2200" dirty="0">
                <a:latin typeface="Arial" panose="020B0604020202020204" pitchFamily="34" charset="0"/>
              </a:rPr>
              <a:t> floor.</a:t>
            </a:r>
          </a:p>
          <a:p>
            <a:pPr lvl="1"/>
            <a:r>
              <a:rPr lang="en-US" sz="2200" dirty="0">
                <a:latin typeface="Arial" panose="020B0604020202020204" pitchFamily="34" charset="0"/>
              </a:rPr>
              <a:t>4) Shall be open to the room it is in except for walls or guards no more than 42” tall; except that rooms no more than 10% or the mezzanine floor area.</a:t>
            </a:r>
          </a:p>
          <a:p>
            <a:pPr lvl="1"/>
            <a:r>
              <a:rPr lang="en-US" sz="2200" dirty="0">
                <a:latin typeface="Arial" panose="020B0604020202020204" pitchFamily="34" charset="0"/>
              </a:rPr>
              <a:t>5) Mezzanines can be fully enclosed if it is not more than 2 stories above grade, has 2 means of egress and is sprinkled.</a:t>
            </a:r>
          </a:p>
        </p:txBody>
      </p:sp>
    </p:spTree>
    <p:extLst>
      <p:ext uri="{BB962C8B-B14F-4D97-AF65-F5344CB8AC3E}">
        <p14:creationId xmlns:p14="http://schemas.microsoft.com/office/powerpoint/2010/main" val="3628126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664" y="235424"/>
            <a:ext cx="10018713" cy="924636"/>
          </a:xfrm>
        </p:spPr>
        <p:txBody>
          <a:bodyPr>
            <a:normAutofit/>
          </a:bodyPr>
          <a:lstStyle/>
          <a:p>
            <a:r>
              <a:rPr lang="en-US" sz="4800" b="1" dirty="0"/>
              <a:t>HABITABLE  ATTICS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2197" y="1187355"/>
            <a:ext cx="9894627" cy="5295332"/>
          </a:xfrm>
        </p:spPr>
      </p:pic>
    </p:spTree>
    <p:extLst>
      <p:ext uri="{BB962C8B-B14F-4D97-AF65-F5344CB8AC3E}">
        <p14:creationId xmlns:p14="http://schemas.microsoft.com/office/powerpoint/2010/main" val="328398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90016"/>
            <a:ext cx="10018713" cy="856396"/>
          </a:xfrm>
          <a:ln>
            <a:solidFill>
              <a:schemeClr val="accent1">
                <a:shade val="50000"/>
              </a:schemeClr>
            </a:solidFill>
          </a:ln>
        </p:spPr>
        <p:txBody>
          <a:bodyPr>
            <a:normAutofit/>
          </a:bodyPr>
          <a:lstStyle/>
          <a:p>
            <a:r>
              <a:rPr lang="en-US" sz="4800" b="1" dirty="0">
                <a:solidFill>
                  <a:prstClr val="black"/>
                </a:solidFill>
              </a:rPr>
              <a:t>HABITABLE  ATTICS</a:t>
            </a:r>
            <a:endParaRPr lang="en-US" dirty="0"/>
          </a:p>
        </p:txBody>
      </p:sp>
      <p:sp>
        <p:nvSpPr>
          <p:cNvPr id="3" name="Content Placeholder 2"/>
          <p:cNvSpPr>
            <a:spLocks noGrp="1"/>
          </p:cNvSpPr>
          <p:nvPr>
            <p:ph idx="1"/>
          </p:nvPr>
        </p:nvSpPr>
        <p:spPr>
          <a:xfrm>
            <a:off x="1484310" y="1337481"/>
            <a:ext cx="10018713" cy="5158852"/>
          </a:xfrm>
          <a:ln>
            <a:solidFill>
              <a:schemeClr val="accent1">
                <a:shade val="50000"/>
              </a:schemeClr>
            </a:solidFill>
          </a:ln>
        </p:spPr>
        <p:txBody>
          <a:bodyPr anchor="t" anchorCtr="0">
            <a:normAutofit/>
          </a:bodyPr>
          <a:lstStyle/>
          <a:p>
            <a:r>
              <a:rPr lang="en-US" dirty="0">
                <a:latin typeface="Arial" panose="020B0604020202020204" pitchFamily="34" charset="0"/>
              </a:rPr>
              <a:t>A habitable attic (finished or unfinished) shall not be considered a story when complying with all of the following requirements:</a:t>
            </a:r>
          </a:p>
          <a:p>
            <a:r>
              <a:rPr lang="en-US" dirty="0">
                <a:latin typeface="Arial" panose="020B0604020202020204" pitchFamily="34" charset="0"/>
              </a:rPr>
              <a:t>1. The occupiable floor area is not less than 70 square feet.</a:t>
            </a:r>
          </a:p>
          <a:p>
            <a:r>
              <a:rPr lang="en-US" dirty="0">
                <a:latin typeface="Arial" panose="020B0604020202020204" pitchFamily="34" charset="0"/>
              </a:rPr>
              <a:t>2. The occupiable floor area has a ceiling height as required for habitable spaces.</a:t>
            </a:r>
          </a:p>
          <a:p>
            <a:r>
              <a:rPr lang="en-US" dirty="0">
                <a:latin typeface="Arial" panose="020B0604020202020204" pitchFamily="34" charset="0"/>
              </a:rPr>
              <a:t>3. The occupiable space is enclosed by the roof assembly above, knee walls (if applicable) on the sides and the floor-ceiling assembly below.</a:t>
            </a:r>
          </a:p>
          <a:p>
            <a:r>
              <a:rPr lang="en-US" dirty="0">
                <a:solidFill>
                  <a:srgbClr val="FF0000"/>
                </a:solidFill>
                <a:latin typeface="Arial" panose="020B0604020202020204" pitchFamily="34" charset="0"/>
              </a:rPr>
              <a:t>4. The floor of the occupiable space shall not extend beyond the exterior walls of the floor below</a:t>
            </a:r>
            <a:r>
              <a:rPr lang="en-US" dirty="0">
                <a:latin typeface="Arial" panose="020B0604020202020204" pitchFamily="34" charset="0"/>
              </a:rPr>
              <a:t>.</a:t>
            </a:r>
          </a:p>
        </p:txBody>
      </p:sp>
    </p:spTree>
    <p:extLst>
      <p:ext uri="{BB962C8B-B14F-4D97-AF65-F5344CB8AC3E}">
        <p14:creationId xmlns:p14="http://schemas.microsoft.com/office/powerpoint/2010/main" val="4128262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4" name="Picture 3">
            <a:extLst>
              <a:ext uri="{FF2B5EF4-FFF2-40B4-BE49-F238E27FC236}">
                <a16:creationId xmlns:a16="http://schemas.microsoft.com/office/drawing/2014/main" id="{A155F755-8DA9-4D83-BFC9-0824B7DD1E59}"/>
              </a:ext>
            </a:extLst>
          </p:cNvPr>
          <p:cNvPicPr>
            <a:picLocks noChangeAspect="1"/>
          </p:cNvPicPr>
          <p:nvPr/>
        </p:nvPicPr>
        <p:blipFill>
          <a:blip r:embed="rId2"/>
          <a:stretch>
            <a:fillRect/>
          </a:stretch>
        </p:blipFill>
        <p:spPr>
          <a:xfrm>
            <a:off x="3214485" y="502903"/>
            <a:ext cx="7629525" cy="4895850"/>
          </a:xfrm>
          <a:prstGeom prst="rect">
            <a:avLst/>
          </a:prstGeom>
          <a:ln w="28575">
            <a:solidFill>
              <a:schemeClr val="bg2">
                <a:lumMod val="50000"/>
              </a:schemeClr>
            </a:solidFill>
          </a:ln>
        </p:spPr>
      </p:pic>
      <p:sp>
        <p:nvSpPr>
          <p:cNvPr id="5" name="TextBox 4">
            <a:extLst>
              <a:ext uri="{FF2B5EF4-FFF2-40B4-BE49-F238E27FC236}">
                <a16:creationId xmlns:a16="http://schemas.microsoft.com/office/drawing/2014/main" id="{7B45CC85-36BB-46CD-8DAA-35335C9C2B37}"/>
              </a:ext>
            </a:extLst>
          </p:cNvPr>
          <p:cNvSpPr txBox="1"/>
          <p:nvPr/>
        </p:nvSpPr>
        <p:spPr>
          <a:xfrm rot="19619727">
            <a:off x="2673417" y="2558413"/>
            <a:ext cx="8655198" cy="784830"/>
          </a:xfrm>
          <a:prstGeom prst="rect">
            <a:avLst/>
          </a:prstGeom>
          <a:noFill/>
          <a:ln>
            <a:noFill/>
          </a:ln>
        </p:spPr>
        <p:txBody>
          <a:bodyPr wrap="square" rtlCol="0">
            <a:spAutoFit/>
          </a:bodyPr>
          <a:lstStyle/>
          <a:p>
            <a:pPr algn="ctr"/>
            <a:r>
              <a:rPr lang="en-US" sz="4500" b="1" dirty="0">
                <a:solidFill>
                  <a:schemeClr val="bg1"/>
                </a:solidFill>
                <a:effectLst>
                  <a:outerShdw blurRad="38100" dist="38100" dir="2700000" algn="tl">
                    <a:srgbClr val="000000">
                      <a:alpha val="43137"/>
                    </a:srgbClr>
                  </a:outerShdw>
                </a:effectLst>
                <a:latin typeface="Arial Black" panose="020B0A04020102020204" pitchFamily="34" charset="0"/>
              </a:rPr>
              <a:t>Minimum footing size</a:t>
            </a:r>
          </a:p>
        </p:txBody>
      </p:sp>
    </p:spTree>
    <p:extLst>
      <p:ext uri="{BB962C8B-B14F-4D97-AF65-F5344CB8AC3E}">
        <p14:creationId xmlns:p14="http://schemas.microsoft.com/office/powerpoint/2010/main" val="337357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6" y="5889486"/>
            <a:ext cx="4088424"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Admini</a:t>
            </a:r>
            <a:r>
              <a:rPr lang="en-US" sz="3300" dirty="0">
                <a:latin typeface="Arial Black" panose="020B0A04020102020204" pitchFamily="34" charset="0"/>
              </a:rPr>
              <a:t>stration</a:t>
            </a:r>
          </a:p>
        </p:txBody>
      </p:sp>
      <p:pic>
        <p:nvPicPr>
          <p:cNvPr id="3" name="Picture 2">
            <a:extLst>
              <a:ext uri="{FF2B5EF4-FFF2-40B4-BE49-F238E27FC236}">
                <a16:creationId xmlns:a16="http://schemas.microsoft.com/office/drawing/2014/main" id="{012EB493-BB29-4E03-9EB2-1872E93AD18C}"/>
              </a:ext>
            </a:extLst>
          </p:cNvPr>
          <p:cNvPicPr>
            <a:picLocks noChangeAspect="1"/>
          </p:cNvPicPr>
          <p:nvPr/>
        </p:nvPicPr>
        <p:blipFill>
          <a:blip r:embed="rId2"/>
          <a:stretch>
            <a:fillRect/>
          </a:stretch>
        </p:blipFill>
        <p:spPr>
          <a:xfrm>
            <a:off x="3214486" y="553880"/>
            <a:ext cx="7286625" cy="4867275"/>
          </a:xfrm>
          <a:prstGeom prst="rect">
            <a:avLst/>
          </a:prstGeom>
          <a:ln w="28575">
            <a:solidFill>
              <a:schemeClr val="bg2">
                <a:lumMod val="50000"/>
              </a:schemeClr>
            </a:solidFill>
          </a:ln>
        </p:spPr>
      </p:pic>
    </p:spTree>
    <p:extLst>
      <p:ext uri="{BB962C8B-B14F-4D97-AF65-F5344CB8AC3E}">
        <p14:creationId xmlns:p14="http://schemas.microsoft.com/office/powerpoint/2010/main" val="297137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3214486" y="2131128"/>
            <a:ext cx="7884923" cy="1631216"/>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R507.3.1 The minimum size of concrete footings shall be in accordance with Table R507.3.1, based on the tributary area </a:t>
            </a:r>
            <a:r>
              <a:rPr lang="en-US" sz="2500" dirty="0">
                <a:solidFill>
                  <a:schemeClr val="tx1">
                    <a:alpha val="0"/>
                  </a:schemeClr>
                </a:solidFill>
                <a:latin typeface="Arial" panose="020B0604020202020204" pitchFamily="34" charset="0"/>
                <a:cs typeface="Arial" panose="020B0604020202020204" pitchFamily="34" charset="0"/>
              </a:rPr>
              <a:t>and allowable soil-bearing pressure in accordance with table R401.4.1.</a:t>
            </a:r>
          </a:p>
        </p:txBody>
      </p:sp>
      <p:sp>
        <p:nvSpPr>
          <p:cNvPr id="5" name="TextBox 4">
            <a:extLst>
              <a:ext uri="{FF2B5EF4-FFF2-40B4-BE49-F238E27FC236}">
                <a16:creationId xmlns:a16="http://schemas.microsoft.com/office/drawing/2014/main" id="{526191B2-6C42-436E-A690-FE945A5F08E0}"/>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spTree>
    <p:extLst>
      <p:ext uri="{BB962C8B-B14F-4D97-AF65-F5344CB8AC3E}">
        <p14:creationId xmlns:p14="http://schemas.microsoft.com/office/powerpoint/2010/main" val="851379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5" name="Picture 4">
            <a:extLst>
              <a:ext uri="{FF2B5EF4-FFF2-40B4-BE49-F238E27FC236}">
                <a16:creationId xmlns:a16="http://schemas.microsoft.com/office/drawing/2014/main" id="{7D670504-6D57-4769-95E8-EFA4BCC855C0}"/>
              </a:ext>
            </a:extLst>
          </p:cNvPr>
          <p:cNvPicPr>
            <a:picLocks noChangeAspect="1"/>
          </p:cNvPicPr>
          <p:nvPr/>
        </p:nvPicPr>
        <p:blipFill>
          <a:blip r:embed="rId2"/>
          <a:stretch>
            <a:fillRect/>
          </a:stretch>
        </p:blipFill>
        <p:spPr>
          <a:xfrm>
            <a:off x="3214485" y="198108"/>
            <a:ext cx="8472392" cy="5691378"/>
          </a:xfrm>
          <a:prstGeom prst="rect">
            <a:avLst/>
          </a:prstGeom>
          <a:ln w="28575">
            <a:solidFill>
              <a:schemeClr val="bg2">
                <a:lumMod val="50000"/>
              </a:schemeClr>
            </a:solidFill>
          </a:ln>
        </p:spPr>
      </p:pic>
    </p:spTree>
    <p:extLst>
      <p:ext uri="{BB962C8B-B14F-4D97-AF65-F5344CB8AC3E}">
        <p14:creationId xmlns:p14="http://schemas.microsoft.com/office/powerpoint/2010/main" val="72893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8" name="Picture 7">
            <a:extLst>
              <a:ext uri="{FF2B5EF4-FFF2-40B4-BE49-F238E27FC236}">
                <a16:creationId xmlns:a16="http://schemas.microsoft.com/office/drawing/2014/main" id="{B35E6FE6-CA54-4AB6-AD8B-CF220ED255A9}"/>
              </a:ext>
            </a:extLst>
          </p:cNvPr>
          <p:cNvPicPr>
            <a:picLocks noChangeAspect="1"/>
          </p:cNvPicPr>
          <p:nvPr/>
        </p:nvPicPr>
        <p:blipFill>
          <a:blip r:embed="rId2"/>
          <a:stretch>
            <a:fillRect/>
          </a:stretch>
        </p:blipFill>
        <p:spPr>
          <a:xfrm>
            <a:off x="2761904" y="193968"/>
            <a:ext cx="8566404" cy="5588699"/>
          </a:xfrm>
          <a:prstGeom prst="rect">
            <a:avLst/>
          </a:prstGeom>
          <a:ln w="28575">
            <a:solidFill>
              <a:schemeClr val="bg2">
                <a:lumMod val="50000"/>
              </a:schemeClr>
            </a:solidFill>
          </a:ln>
        </p:spPr>
      </p:pic>
    </p:spTree>
    <p:extLst>
      <p:ext uri="{BB962C8B-B14F-4D97-AF65-F5344CB8AC3E}">
        <p14:creationId xmlns:p14="http://schemas.microsoft.com/office/powerpoint/2010/main" val="526114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3214486" y="2182505"/>
            <a:ext cx="7884923" cy="1246495"/>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R507.4 For single level wood-framed decks with beams sized in accordance with Table R507.5, deck post size shall be in accordance with Table R507.4</a:t>
            </a:r>
            <a:r>
              <a:rPr lang="en-US" sz="2500" dirty="0">
                <a:solidFill>
                  <a:schemeClr val="tx1">
                    <a:alpha val="0"/>
                  </a:schemeClr>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B27D3598-DFCB-490C-9A34-15DAF36955A5}"/>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spTree>
    <p:extLst>
      <p:ext uri="{BB962C8B-B14F-4D97-AF65-F5344CB8AC3E}">
        <p14:creationId xmlns:p14="http://schemas.microsoft.com/office/powerpoint/2010/main" val="2463281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5" name="Picture 4">
            <a:extLst>
              <a:ext uri="{FF2B5EF4-FFF2-40B4-BE49-F238E27FC236}">
                <a16:creationId xmlns:a16="http://schemas.microsoft.com/office/drawing/2014/main" id="{E8428D78-3E42-40B9-9F43-7F9A2E67EDF4}"/>
              </a:ext>
            </a:extLst>
          </p:cNvPr>
          <p:cNvPicPr>
            <a:picLocks noChangeAspect="1"/>
          </p:cNvPicPr>
          <p:nvPr/>
        </p:nvPicPr>
        <p:blipFill>
          <a:blip r:embed="rId2"/>
          <a:stretch>
            <a:fillRect/>
          </a:stretch>
        </p:blipFill>
        <p:spPr>
          <a:xfrm>
            <a:off x="2670583" y="809275"/>
            <a:ext cx="9048750" cy="4400550"/>
          </a:xfrm>
          <a:prstGeom prst="rect">
            <a:avLst/>
          </a:prstGeom>
          <a:ln w="28575">
            <a:solidFill>
              <a:schemeClr val="bg2">
                <a:lumMod val="50000"/>
              </a:schemeClr>
            </a:solidFill>
          </a:ln>
        </p:spPr>
      </p:pic>
    </p:spTree>
    <p:extLst>
      <p:ext uri="{BB962C8B-B14F-4D97-AF65-F5344CB8AC3E}">
        <p14:creationId xmlns:p14="http://schemas.microsoft.com/office/powerpoint/2010/main" val="1747736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3214486" y="2182505"/>
            <a:ext cx="7884923" cy="1246495"/>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R507.4 For single level wood-framed decks with beams sized in accordance with Table R507.5, deck joist size shall be in accordance with Table R507.6.</a:t>
            </a:r>
          </a:p>
        </p:txBody>
      </p:sp>
      <p:sp>
        <p:nvSpPr>
          <p:cNvPr id="5" name="TextBox 4">
            <a:extLst>
              <a:ext uri="{FF2B5EF4-FFF2-40B4-BE49-F238E27FC236}">
                <a16:creationId xmlns:a16="http://schemas.microsoft.com/office/drawing/2014/main" id="{4CA2F737-481F-487F-AB77-EB32BBB6B957}"/>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spTree>
    <p:extLst>
      <p:ext uri="{BB962C8B-B14F-4D97-AF65-F5344CB8AC3E}">
        <p14:creationId xmlns:p14="http://schemas.microsoft.com/office/powerpoint/2010/main" val="1564009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91" y="354842"/>
            <a:ext cx="10617958" cy="5534644"/>
          </a:xfrm>
          <a:prstGeom prst="rect">
            <a:avLst/>
          </a:prstGeom>
        </p:spPr>
      </p:pic>
    </p:spTree>
    <p:extLst>
      <p:ext uri="{BB962C8B-B14F-4D97-AF65-F5344CB8AC3E}">
        <p14:creationId xmlns:p14="http://schemas.microsoft.com/office/powerpoint/2010/main" val="1460528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18365"/>
            <a:ext cx="10018713" cy="832514"/>
          </a:xfrm>
          <a:ln>
            <a:solidFill>
              <a:schemeClr val="accent1"/>
            </a:solidFill>
          </a:ln>
        </p:spPr>
        <p:txBody>
          <a:bodyPr>
            <a:normAutofit/>
          </a:bodyPr>
          <a:lstStyle/>
          <a:p>
            <a:r>
              <a:rPr lang="en-US" sz="4800" b="1" dirty="0"/>
              <a:t>DECK CONSTRUCTION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4710" y="1378424"/>
            <a:ext cx="9075761" cy="5117909"/>
          </a:xfrm>
        </p:spPr>
      </p:pic>
    </p:spTree>
    <p:extLst>
      <p:ext uri="{BB962C8B-B14F-4D97-AF65-F5344CB8AC3E}">
        <p14:creationId xmlns:p14="http://schemas.microsoft.com/office/powerpoint/2010/main" val="3713505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3630122" y="2567226"/>
            <a:ext cx="7884923" cy="861774"/>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R507.5 Maximum allowable spans for wood deck beams… shall be in accordance with Table R507.5</a:t>
            </a:r>
          </a:p>
        </p:txBody>
      </p:sp>
      <p:sp>
        <p:nvSpPr>
          <p:cNvPr id="5" name="TextBox 4">
            <a:extLst>
              <a:ext uri="{FF2B5EF4-FFF2-40B4-BE49-F238E27FC236}">
                <a16:creationId xmlns:a16="http://schemas.microsoft.com/office/drawing/2014/main" id="{F0FBC570-6745-465F-92A6-8EA136126BCC}"/>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spTree>
    <p:extLst>
      <p:ext uri="{BB962C8B-B14F-4D97-AF65-F5344CB8AC3E}">
        <p14:creationId xmlns:p14="http://schemas.microsoft.com/office/powerpoint/2010/main" val="3527819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3" name="Picture 2">
            <a:extLst>
              <a:ext uri="{FF2B5EF4-FFF2-40B4-BE49-F238E27FC236}">
                <a16:creationId xmlns:a16="http://schemas.microsoft.com/office/drawing/2014/main" id="{D6BA821B-E239-4E51-9E71-2A40628C5290}"/>
              </a:ext>
            </a:extLst>
          </p:cNvPr>
          <p:cNvPicPr>
            <a:picLocks noChangeAspect="1"/>
          </p:cNvPicPr>
          <p:nvPr/>
        </p:nvPicPr>
        <p:blipFill>
          <a:blip r:embed="rId2"/>
          <a:stretch>
            <a:fillRect/>
          </a:stretch>
        </p:blipFill>
        <p:spPr>
          <a:xfrm>
            <a:off x="2027813" y="670642"/>
            <a:ext cx="9935813" cy="4744688"/>
          </a:xfrm>
          <a:prstGeom prst="rect">
            <a:avLst/>
          </a:prstGeom>
          <a:ln w="28575">
            <a:solidFill>
              <a:schemeClr val="bg2">
                <a:lumMod val="50000"/>
              </a:schemeClr>
            </a:solidFill>
          </a:ln>
        </p:spPr>
      </p:pic>
    </p:spTree>
    <p:extLst>
      <p:ext uri="{BB962C8B-B14F-4D97-AF65-F5344CB8AC3E}">
        <p14:creationId xmlns:p14="http://schemas.microsoft.com/office/powerpoint/2010/main" val="2312378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6" y="5889486"/>
            <a:ext cx="4088424"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Admini</a:t>
            </a:r>
            <a:r>
              <a:rPr lang="en-US" sz="3300" dirty="0">
                <a:latin typeface="Arial Black" panose="020B0A04020102020204" pitchFamily="34" charset="0"/>
              </a:rPr>
              <a:t>stration</a:t>
            </a:r>
          </a:p>
        </p:txBody>
      </p:sp>
      <p:sp>
        <p:nvSpPr>
          <p:cNvPr id="4" name="TextBox 3">
            <a:extLst>
              <a:ext uri="{FF2B5EF4-FFF2-40B4-BE49-F238E27FC236}">
                <a16:creationId xmlns:a16="http://schemas.microsoft.com/office/drawing/2014/main" id="{534FAC95-367C-45FB-B729-920D55DD40FD}"/>
              </a:ext>
            </a:extLst>
          </p:cNvPr>
          <p:cNvSpPr txBox="1"/>
          <p:nvPr/>
        </p:nvSpPr>
        <p:spPr>
          <a:xfrm>
            <a:off x="2169995" y="382137"/>
            <a:ext cx="8670284" cy="6223379"/>
          </a:xfrm>
          <a:prstGeom prst="rect">
            <a:avLst/>
          </a:prstGeom>
          <a:noFill/>
          <a:ln>
            <a:solidFill>
              <a:schemeClr val="accent1"/>
            </a:solidFill>
          </a:ln>
        </p:spPr>
        <p:txBody>
          <a:bodyPr wrap="square" rtlCol="0">
            <a:normAutofit fontScale="92500" lnSpcReduction="10000"/>
          </a:bodyPr>
          <a:lstStyle/>
          <a:p>
            <a:r>
              <a:rPr lang="en-US" sz="2500" dirty="0">
                <a:latin typeface="Arial" panose="020B0604020202020204" pitchFamily="34" charset="0"/>
                <a:cs typeface="Arial" panose="020B0604020202020204" pitchFamily="34" charset="0"/>
              </a:rPr>
              <a:t>The 2018 IRC applies to buildings which are:</a:t>
            </a:r>
          </a:p>
          <a:p>
            <a:r>
              <a:rPr lang="en-US" sz="2500" dirty="0">
                <a:latin typeface="Arial" panose="020B0604020202020204" pitchFamily="34" charset="0"/>
                <a:cs typeface="Arial" panose="020B0604020202020204" pitchFamily="34" charset="0"/>
              </a:rPr>
              <a:t>	</a:t>
            </a: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	&gt;Single Family and Two Family Dwellings that 			   	 	    are 3 stories or less.</a:t>
            </a:r>
          </a:p>
          <a:p>
            <a:r>
              <a:rPr lang="en-US" sz="2500" dirty="0">
                <a:latin typeface="Arial" panose="020B0604020202020204" pitchFamily="34" charset="0"/>
                <a:cs typeface="Arial" panose="020B0604020202020204" pitchFamily="34" charset="0"/>
              </a:rPr>
              <a:t>	&gt; Townhomes that are 3 stories or less.</a:t>
            </a:r>
          </a:p>
          <a:p>
            <a:r>
              <a:rPr lang="en-US" sz="2500" dirty="0">
                <a:latin typeface="Arial" panose="020B0604020202020204" pitchFamily="34" charset="0"/>
                <a:cs typeface="Arial" panose="020B0604020202020204" pitchFamily="34" charset="0"/>
              </a:rPr>
              <a:t>	&gt; Most uses in the above structures that have a limited 	   	  	   occupant load. Bed and Breakfasts, Daycares, 		   	   	          	   Group Homes, and similar uses.</a:t>
            </a:r>
          </a:p>
          <a:p>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State law exempts single family dwellings, duplexes or townhomes from being sprinkled unless required by the local jurisdiction.</a:t>
            </a:r>
            <a:r>
              <a:rPr lang="en-US" sz="2500" dirty="0">
                <a:solidFill>
                  <a:schemeClr val="tx1">
                    <a:alpha val="0"/>
                  </a:schemeClr>
                </a:solidFill>
                <a:latin typeface="Arial" panose="020B0604020202020204" pitchFamily="34" charset="0"/>
                <a:cs typeface="Arial" panose="020B0604020202020204" pitchFamily="34" charset="0"/>
              </a:rPr>
              <a:t>-occupied lodging houses, 5 or fewer</a:t>
            </a:r>
          </a:p>
          <a:p>
            <a:pPr marL="457200" indent="-457200">
              <a:buAutoNum type="arabicPeriod"/>
            </a:pPr>
            <a:r>
              <a:rPr lang="en-US" sz="2500" dirty="0">
                <a:solidFill>
                  <a:schemeClr val="tx1">
                    <a:alpha val="0"/>
                  </a:schemeClr>
                </a:solidFill>
                <a:latin typeface="Arial" panose="020B0604020202020204" pitchFamily="34" charset="0"/>
                <a:cs typeface="Arial" panose="020B0604020202020204" pitchFamily="34" charset="0"/>
              </a:rPr>
              <a:t>Care facility in dwelling unit, 5 or fewer (custodial)</a:t>
            </a:r>
          </a:p>
          <a:p>
            <a:pPr marL="457200" indent="-457200">
              <a:buAutoNum type="arabicPeriod"/>
            </a:pPr>
            <a:r>
              <a:rPr lang="en-US" sz="2500" dirty="0">
                <a:solidFill>
                  <a:schemeClr val="tx1">
                    <a:alpha val="0"/>
                  </a:schemeClr>
                </a:solidFill>
                <a:latin typeface="Arial" panose="020B0604020202020204" pitchFamily="34" charset="0"/>
                <a:cs typeface="Arial" panose="020B0604020202020204" pitchFamily="34" charset="0"/>
              </a:rPr>
              <a:t>Care facility in dwelling unit, 5 or fewer (medical)</a:t>
            </a:r>
          </a:p>
          <a:p>
            <a:pPr marL="457200" indent="-457200">
              <a:buAutoNum type="arabicPeriod"/>
            </a:pPr>
            <a:r>
              <a:rPr lang="en-US" sz="2500" dirty="0">
                <a:solidFill>
                  <a:schemeClr val="tx1">
                    <a:alpha val="0"/>
                  </a:schemeClr>
                </a:solidFill>
                <a:latin typeface="Arial" panose="020B0604020202020204" pitchFamily="34" charset="0"/>
                <a:cs typeface="Arial" panose="020B0604020202020204" pitchFamily="34" charset="0"/>
              </a:rPr>
              <a:t>Care facility in single-family, 5 or fewer (care)</a:t>
            </a:r>
          </a:p>
          <a:p>
            <a:pPr marL="457200" indent="-457200">
              <a:buAutoNum type="arabicPeriod"/>
            </a:pP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9355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85550"/>
            <a:ext cx="10018713" cy="1115704"/>
          </a:xfrm>
          <a:ln>
            <a:solidFill>
              <a:schemeClr val="accent1"/>
            </a:solidFill>
          </a:ln>
        </p:spPr>
        <p:txBody>
          <a:bodyPr>
            <a:normAutofit fontScale="90000"/>
          </a:bodyPr>
          <a:lstStyle/>
          <a:p>
            <a:r>
              <a:rPr lang="en-US" sz="4800" b="1" dirty="0"/>
              <a:t>MINIMUM BUILDING FOOTING SIZES</a:t>
            </a:r>
          </a:p>
        </p:txBody>
      </p:sp>
      <p:sp>
        <p:nvSpPr>
          <p:cNvPr id="3" name="Content Placeholder 2"/>
          <p:cNvSpPr>
            <a:spLocks noGrp="1"/>
          </p:cNvSpPr>
          <p:nvPr>
            <p:ph idx="1"/>
          </p:nvPr>
        </p:nvSpPr>
        <p:spPr>
          <a:xfrm>
            <a:off x="1484310" y="1787857"/>
            <a:ext cx="10018713" cy="4749420"/>
          </a:xfrm>
          <a:ln>
            <a:solidFill>
              <a:schemeClr val="accent1"/>
            </a:solidFill>
          </a:ln>
        </p:spPr>
        <p:txBody>
          <a:bodyPr anchor="t" anchorCtr="0"/>
          <a:lstStyle/>
          <a:p>
            <a:r>
              <a:rPr lang="en-US" dirty="0">
                <a:latin typeface="Arial" panose="020B0604020202020204" pitchFamily="34" charset="0"/>
              </a:rPr>
              <a:t>Some got bigger and some got smaller.</a:t>
            </a:r>
          </a:p>
          <a:p>
            <a:r>
              <a:rPr lang="en-US" dirty="0">
                <a:latin typeface="Arial" panose="020B0604020202020204" pitchFamily="34" charset="0"/>
              </a:rPr>
              <a:t>Footing sizes are now in three different  tables:</a:t>
            </a:r>
          </a:p>
          <a:p>
            <a:r>
              <a:rPr lang="en-US" dirty="0">
                <a:latin typeface="Arial" panose="020B0604020202020204" pitchFamily="34" charset="0"/>
              </a:rPr>
              <a:t>1. One, two, and three stories conventional Light Frame Construction,</a:t>
            </a:r>
          </a:p>
          <a:p>
            <a:r>
              <a:rPr lang="en-US" dirty="0">
                <a:latin typeface="Arial" panose="020B0604020202020204" pitchFamily="34" charset="0"/>
              </a:rPr>
              <a:t>2. One, two, and three stories with 4” brick over light frame construction, and</a:t>
            </a:r>
          </a:p>
          <a:p>
            <a:r>
              <a:rPr lang="en-US" dirty="0">
                <a:latin typeface="Arial" panose="020B0604020202020204" pitchFamily="34" charset="0"/>
              </a:rPr>
              <a:t>3. One, two, and three stories built with 8” concrete block.</a:t>
            </a:r>
          </a:p>
          <a:p>
            <a:r>
              <a:rPr lang="en-US" dirty="0">
                <a:latin typeface="Arial" panose="020B0604020202020204" pitchFamily="34" charset="0"/>
              </a:rPr>
              <a:t>These tables do not take into consideration the different roof loads such as up north where snow loads are much higher.</a:t>
            </a:r>
          </a:p>
          <a:p>
            <a:pPr marL="45720" indent="0">
              <a:buNone/>
            </a:pPr>
            <a:r>
              <a:rPr lang="en-US" dirty="0">
                <a:latin typeface="Arial" panose="020B0604020202020204" pitchFamily="34" charset="0"/>
              </a:rPr>
              <a:t> The 2018 IRC provides tables that are now including the roof loads.</a:t>
            </a:r>
          </a:p>
        </p:txBody>
      </p:sp>
    </p:spTree>
    <p:extLst>
      <p:ext uri="{BB962C8B-B14F-4D97-AF65-F5344CB8AC3E}">
        <p14:creationId xmlns:p14="http://schemas.microsoft.com/office/powerpoint/2010/main" val="4100333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7" y="136479"/>
            <a:ext cx="11871254" cy="1023582"/>
          </a:xfrm>
          <a:ln>
            <a:solidFill>
              <a:schemeClr val="accent1"/>
            </a:solidFill>
          </a:ln>
        </p:spPr>
        <p:txBody>
          <a:bodyPr>
            <a:normAutofit/>
          </a:bodyPr>
          <a:lstStyle/>
          <a:p>
            <a:r>
              <a:rPr lang="en-US" sz="4800" b="1" dirty="0"/>
              <a:t>FOUNDATION ANCHOR BOLTS</a:t>
            </a:r>
          </a:p>
        </p:txBody>
      </p:sp>
      <p:sp>
        <p:nvSpPr>
          <p:cNvPr id="3" name="Content Placeholder 2"/>
          <p:cNvSpPr>
            <a:spLocks noGrp="1"/>
          </p:cNvSpPr>
          <p:nvPr>
            <p:ph idx="1"/>
          </p:nvPr>
        </p:nvSpPr>
        <p:spPr>
          <a:xfrm>
            <a:off x="187774" y="1282891"/>
            <a:ext cx="6445038" cy="5227093"/>
          </a:xfrm>
          <a:ln>
            <a:solidFill>
              <a:schemeClr val="accent1"/>
            </a:solidFill>
          </a:ln>
        </p:spPr>
        <p:txBody>
          <a:bodyPr anchor="t" anchorCtr="0"/>
          <a:lstStyle/>
          <a:p>
            <a:r>
              <a:rPr lang="en-US" sz="2800" dirty="0">
                <a:latin typeface="Arial" panose="020B0604020202020204" pitchFamily="34" charset="0"/>
              </a:rPr>
              <a:t>Foundation Anchor Bolts shall be:</a:t>
            </a:r>
          </a:p>
          <a:p>
            <a:pPr lvl="1"/>
            <a:r>
              <a:rPr lang="en-US" sz="2800" dirty="0">
                <a:latin typeface="Arial" panose="020B0604020202020204" pitchFamily="34" charset="0"/>
              </a:rPr>
              <a:t>½” diameter; extend minimum7” into concrete or grouted cell.</a:t>
            </a:r>
          </a:p>
          <a:p>
            <a:pPr lvl="1"/>
            <a:r>
              <a:rPr lang="en-US" sz="2800" dirty="0">
                <a:latin typeface="Arial" panose="020B0604020202020204" pitchFamily="34" charset="0"/>
              </a:rPr>
              <a:t>Spaced minimum 6’-0” on center.</a:t>
            </a:r>
          </a:p>
          <a:p>
            <a:pPr lvl="1"/>
            <a:r>
              <a:rPr lang="en-US" sz="2800" dirty="0">
                <a:latin typeface="Arial" panose="020B0604020202020204" pitchFamily="34" charset="0"/>
              </a:rPr>
              <a:t>Minimum 2 bolts per plate.</a:t>
            </a:r>
          </a:p>
          <a:p>
            <a:pPr lvl="1"/>
            <a:r>
              <a:rPr lang="en-US" sz="2800" dirty="0">
                <a:latin typeface="Arial" panose="020B0604020202020204" pitchFamily="34" charset="0"/>
              </a:rPr>
              <a:t>Shall be located in </a:t>
            </a:r>
            <a:r>
              <a:rPr lang="en-US" sz="2800" dirty="0">
                <a:solidFill>
                  <a:srgbClr val="FF0000"/>
                </a:solidFill>
                <a:latin typeface="Arial" panose="020B0604020202020204" pitchFamily="34" charset="0"/>
              </a:rPr>
              <a:t>middle third of sill or bottom plate</a:t>
            </a:r>
            <a:r>
              <a:rPr lang="en-US" sz="2800" dirty="0">
                <a:latin typeface="Arial" panose="020B0604020202020204" pitchFamily="34" charset="0"/>
              </a:rPr>
              <a:t>.</a:t>
            </a:r>
          </a:p>
          <a:p>
            <a:pPr lvl="1"/>
            <a:endParaRPr lang="en-US" dirty="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006" y="1282891"/>
            <a:ext cx="5101965" cy="5322625"/>
          </a:xfrm>
          <a:prstGeom prst="rect">
            <a:avLst/>
          </a:prstGeom>
          <a:ln>
            <a:solidFill>
              <a:schemeClr val="accent1"/>
            </a:solidFill>
          </a:ln>
        </p:spPr>
      </p:pic>
    </p:spTree>
    <p:extLst>
      <p:ext uri="{BB962C8B-B14F-4D97-AF65-F5344CB8AC3E}">
        <p14:creationId xmlns:p14="http://schemas.microsoft.com/office/powerpoint/2010/main" val="2394741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232012"/>
            <a:ext cx="11325603" cy="1132765"/>
          </a:xfrm>
          <a:ln>
            <a:solidFill>
              <a:schemeClr val="accent1"/>
            </a:solidFill>
          </a:ln>
        </p:spPr>
        <p:txBody>
          <a:bodyPr>
            <a:noAutofit/>
          </a:bodyPr>
          <a:lstStyle/>
          <a:p>
            <a:r>
              <a:rPr lang="en-US" sz="3600" b="1" dirty="0"/>
              <a:t>SOUTHERN  YELLOW  PINE</a:t>
            </a:r>
            <a:br>
              <a:rPr lang="en-US" sz="3600" b="1" dirty="0"/>
            </a:br>
            <a:r>
              <a:rPr lang="en-US" sz="3600" b="1" dirty="0"/>
              <a:t>FLOOR  AND CEILING  JOIST AND GIRDER SPANS</a:t>
            </a:r>
          </a:p>
        </p:txBody>
      </p:sp>
      <p:sp>
        <p:nvSpPr>
          <p:cNvPr id="3" name="Content Placeholder 2"/>
          <p:cNvSpPr>
            <a:spLocks noGrp="1"/>
          </p:cNvSpPr>
          <p:nvPr>
            <p:ph idx="1"/>
          </p:nvPr>
        </p:nvSpPr>
        <p:spPr>
          <a:xfrm>
            <a:off x="150126" y="1501254"/>
            <a:ext cx="11352898" cy="4954137"/>
          </a:xfrm>
          <a:ln>
            <a:solidFill>
              <a:schemeClr val="accent1"/>
            </a:solidFill>
          </a:ln>
        </p:spPr>
        <p:txBody>
          <a:bodyPr anchor="t" anchorCtr="0">
            <a:noAutofit/>
          </a:bodyPr>
          <a:lstStyle/>
          <a:p>
            <a:r>
              <a:rPr lang="en-US" sz="2100" dirty="0">
                <a:latin typeface="Arial Black" panose="020B0A04020102020204" pitchFamily="34" charset="0"/>
              </a:rPr>
              <a:t>Girder and joist spans have been updated:</a:t>
            </a:r>
          </a:p>
          <a:p>
            <a:r>
              <a:rPr lang="en-US" sz="2100" dirty="0">
                <a:latin typeface="Arial Black" panose="020B0A04020102020204" pitchFamily="34" charset="0"/>
              </a:rPr>
              <a:t> To match the American Lumber Standards Committee (ALSC) new design values as published in Southern Pine Inspection Bureau Supplement No. 13 to the 2002 Standard Grading Rules for Southern Pine Lumber.</a:t>
            </a:r>
          </a:p>
          <a:p>
            <a:r>
              <a:rPr lang="en-US" sz="2100" dirty="0">
                <a:latin typeface="Arial Black" panose="020B0A04020102020204" pitchFamily="34" charset="0"/>
              </a:rPr>
              <a:t>Chances are lumber suppliers have been using these new spans for several years now.</a:t>
            </a:r>
          </a:p>
          <a:p>
            <a:r>
              <a:rPr lang="en-US" sz="2100" dirty="0">
                <a:latin typeface="Arial Black" panose="020B0A04020102020204" pitchFamily="34" charset="0"/>
              </a:rPr>
              <a:t>Girder and header span tables were changed, spans have been shortened several inches.</a:t>
            </a:r>
          </a:p>
          <a:p>
            <a:endParaRPr lang="en-US" sz="2100" dirty="0">
              <a:latin typeface="Arial Black" panose="020B0A04020102020204" pitchFamily="34" charset="0"/>
            </a:endParaRPr>
          </a:p>
          <a:p>
            <a:r>
              <a:rPr lang="en-US" sz="2100" dirty="0">
                <a:latin typeface="Arial Black" panose="020B0A04020102020204" pitchFamily="34" charset="0"/>
              </a:rPr>
              <a:t>Footnotes have been added to girder and header tables requiring lateral bracing of headers 2 X 8 and larger or the allowable span shall be multiplied by 0.7.</a:t>
            </a:r>
          </a:p>
          <a:p>
            <a:pPr lvl="2"/>
            <a:r>
              <a:rPr lang="en-US" sz="2100" dirty="0">
                <a:latin typeface="Arial Black" panose="020B0A04020102020204" pitchFamily="34" charset="0"/>
              </a:rPr>
              <a:t>Example a 10’-1” span becomes a 7’-1” span if not laterally supported.</a:t>
            </a:r>
          </a:p>
        </p:txBody>
      </p:sp>
    </p:spTree>
    <p:extLst>
      <p:ext uri="{BB962C8B-B14F-4D97-AF65-F5344CB8AC3E}">
        <p14:creationId xmlns:p14="http://schemas.microsoft.com/office/powerpoint/2010/main" val="1710631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87" y="138998"/>
            <a:ext cx="9753600" cy="952824"/>
          </a:xfrm>
          <a:ln>
            <a:solidFill>
              <a:schemeClr val="tx2"/>
            </a:solidFill>
          </a:ln>
        </p:spPr>
        <p:txBody>
          <a:bodyPr/>
          <a:lstStyle/>
          <a:p>
            <a:pPr algn="ctr"/>
            <a:r>
              <a:rPr lang="en-US" dirty="0"/>
              <a:t>GIRDER BRACING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842" y="1296537"/>
            <a:ext cx="4531057" cy="5387103"/>
          </a:xfrm>
          <a:ln>
            <a:solidFill>
              <a:schemeClr val="tx2"/>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501" y="1282891"/>
            <a:ext cx="6835901" cy="5400750"/>
          </a:xfrm>
          <a:prstGeom prst="rect">
            <a:avLst/>
          </a:prstGeom>
          <a:ln>
            <a:solidFill>
              <a:schemeClr val="tx2"/>
            </a:solidFill>
          </a:ln>
        </p:spPr>
      </p:pic>
    </p:spTree>
    <p:extLst>
      <p:ext uri="{BB962C8B-B14F-4D97-AF65-F5344CB8AC3E}">
        <p14:creationId xmlns:p14="http://schemas.microsoft.com/office/powerpoint/2010/main" val="759701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666" y="275474"/>
            <a:ext cx="9753600" cy="939177"/>
          </a:xfrm>
          <a:ln>
            <a:solidFill>
              <a:schemeClr val="tx2"/>
            </a:solidFill>
          </a:ln>
        </p:spPr>
        <p:txBody>
          <a:bodyPr/>
          <a:lstStyle/>
          <a:p>
            <a:r>
              <a:rPr lang="en-US" cap="all" dirty="0"/>
              <a:t>King studs at headers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967" y="1760561"/>
            <a:ext cx="10959151" cy="4776717"/>
          </a:xfrm>
        </p:spPr>
      </p:pic>
    </p:spTree>
    <p:extLst>
      <p:ext uri="{BB962C8B-B14F-4D97-AF65-F5344CB8AC3E}">
        <p14:creationId xmlns:p14="http://schemas.microsoft.com/office/powerpoint/2010/main" val="3223583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346" y="409433"/>
            <a:ext cx="9225887" cy="5827594"/>
          </a:xfrm>
          <a:prstGeom prst="rect">
            <a:avLst/>
          </a:prstGeom>
        </p:spPr>
      </p:pic>
    </p:spTree>
    <p:extLst>
      <p:ext uri="{BB962C8B-B14F-4D97-AF65-F5344CB8AC3E}">
        <p14:creationId xmlns:p14="http://schemas.microsoft.com/office/powerpoint/2010/main" val="1943136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7" y="300252"/>
            <a:ext cx="11564202" cy="1228298"/>
          </a:xfrm>
          <a:ln>
            <a:solidFill>
              <a:schemeClr val="accent1"/>
            </a:solidFill>
          </a:ln>
        </p:spPr>
        <p:txBody>
          <a:bodyPr>
            <a:normAutofit/>
          </a:bodyPr>
          <a:lstStyle/>
          <a:p>
            <a:r>
              <a:rPr lang="en-US" sz="4800" b="1" dirty="0"/>
              <a:t>RETAINING WALLS</a:t>
            </a:r>
          </a:p>
        </p:txBody>
      </p:sp>
      <p:sp>
        <p:nvSpPr>
          <p:cNvPr id="3" name="Content Placeholder 2"/>
          <p:cNvSpPr>
            <a:spLocks noGrp="1"/>
          </p:cNvSpPr>
          <p:nvPr>
            <p:ph idx="1"/>
          </p:nvPr>
        </p:nvSpPr>
        <p:spPr>
          <a:xfrm>
            <a:off x="354843" y="1992574"/>
            <a:ext cx="7083187" cy="4271748"/>
          </a:xfrm>
          <a:ln>
            <a:solidFill>
              <a:schemeClr val="accent1"/>
            </a:solidFill>
          </a:ln>
        </p:spPr>
        <p:txBody>
          <a:bodyPr>
            <a:normAutofit/>
          </a:bodyPr>
          <a:lstStyle/>
          <a:p>
            <a:r>
              <a:rPr lang="en-US" dirty="0">
                <a:latin typeface="Arial" panose="020B0604020202020204" pitchFamily="34" charset="0"/>
              </a:rPr>
              <a:t>Retaining walls that are not laterally supported at the top and that retain in excess of 48 inches of unbalanced fill, or retaining walls exceeding 24 inches in height that resist lateral loads in addition to soil, </a:t>
            </a:r>
            <a:r>
              <a:rPr lang="en-US" dirty="0">
                <a:solidFill>
                  <a:srgbClr val="FF0000"/>
                </a:solidFill>
                <a:latin typeface="Arial" panose="020B0604020202020204" pitchFamily="34" charset="0"/>
              </a:rPr>
              <a:t>shall be designed in accordance with accepted engineering practice to ensure stability against overturning, sliding, excessive foundation pressure, and water uplift</a:t>
            </a:r>
            <a:r>
              <a:rPr lang="en-US" dirty="0">
                <a:latin typeface="Arial" panose="020B0604020202020204" pitchFamily="34" charset="0"/>
              </a:rPr>
              <a:t>. Retaining walls shall be designed for a safety factor of 1.5 against lateral sliding and overturning. This section shall not apply to foundation walls supporting buildings</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689" y="1651379"/>
            <a:ext cx="4208060" cy="4954137"/>
          </a:xfrm>
          <a:prstGeom prst="rect">
            <a:avLst/>
          </a:prstGeom>
          <a:ln>
            <a:solidFill>
              <a:schemeClr val="accent1"/>
            </a:solidFill>
          </a:ln>
        </p:spPr>
      </p:pic>
    </p:spTree>
    <p:extLst>
      <p:ext uri="{BB962C8B-B14F-4D97-AF65-F5344CB8AC3E}">
        <p14:creationId xmlns:p14="http://schemas.microsoft.com/office/powerpoint/2010/main" val="3004000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59308"/>
            <a:ext cx="10018713" cy="914399"/>
          </a:xfrm>
          <a:ln>
            <a:solidFill>
              <a:schemeClr val="accent1"/>
            </a:solidFill>
          </a:ln>
        </p:spPr>
        <p:txBody>
          <a:bodyPr>
            <a:normAutofit/>
          </a:bodyPr>
          <a:lstStyle/>
          <a:p>
            <a:r>
              <a:rPr lang="en-US" sz="5000" b="1" cap="all" dirty="0"/>
              <a:t>Unvented crawl space</a:t>
            </a:r>
            <a:endParaRPr lang="en-US" sz="5000" cap="all" dirty="0"/>
          </a:p>
        </p:txBody>
      </p:sp>
      <p:sp>
        <p:nvSpPr>
          <p:cNvPr id="3" name="Content Placeholder 2"/>
          <p:cNvSpPr>
            <a:spLocks noGrp="1"/>
          </p:cNvSpPr>
          <p:nvPr>
            <p:ph idx="1"/>
          </p:nvPr>
        </p:nvSpPr>
        <p:spPr>
          <a:xfrm>
            <a:off x="1484310" y="1241946"/>
            <a:ext cx="10018713" cy="5486399"/>
          </a:xfrm>
          <a:ln>
            <a:solidFill>
              <a:schemeClr val="accent1"/>
            </a:solidFill>
          </a:ln>
        </p:spPr>
        <p:txBody>
          <a:bodyPr anchor="t" anchorCtr="0"/>
          <a:lstStyle/>
          <a:p>
            <a:r>
              <a:rPr lang="en-US" dirty="0">
                <a:latin typeface="Arial" panose="020B0604020202020204" pitchFamily="34" charset="0"/>
              </a:rPr>
              <a:t>Unvented Crawl Spaces must have a dehumidifier capable of extracting 70 pints per day for ever 1,000 sf of crawl space.</a:t>
            </a:r>
          </a:p>
          <a:p>
            <a:r>
              <a:rPr lang="en-US" dirty="0">
                <a:latin typeface="Arial" panose="020B0604020202020204" pitchFamily="34" charset="0"/>
              </a:rPr>
              <a:t>This is in addition to the supply and return vent that is extended into the crawl space.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838" y="2947916"/>
            <a:ext cx="7100484" cy="3678072"/>
          </a:xfrm>
          <a:prstGeom prst="rect">
            <a:avLst/>
          </a:prstGeom>
        </p:spPr>
      </p:pic>
    </p:spTree>
    <p:extLst>
      <p:ext uri="{BB962C8B-B14F-4D97-AF65-F5344CB8AC3E}">
        <p14:creationId xmlns:p14="http://schemas.microsoft.com/office/powerpoint/2010/main" val="3435721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301" y="464025"/>
            <a:ext cx="8830102" cy="5895832"/>
          </a:xfrm>
          <a:prstGeom prst="rect">
            <a:avLst/>
          </a:prstGeom>
        </p:spPr>
      </p:pic>
    </p:spTree>
    <p:extLst>
      <p:ext uri="{BB962C8B-B14F-4D97-AF65-F5344CB8AC3E}">
        <p14:creationId xmlns:p14="http://schemas.microsoft.com/office/powerpoint/2010/main" val="4151055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015" y="276367"/>
            <a:ext cx="10018713" cy="883693"/>
          </a:xfrm>
          <a:ln>
            <a:solidFill>
              <a:schemeClr val="accent1"/>
            </a:solidFill>
          </a:ln>
        </p:spPr>
        <p:txBody>
          <a:bodyPr>
            <a:normAutofit/>
          </a:bodyPr>
          <a:lstStyle/>
          <a:p>
            <a:r>
              <a:rPr lang="en-US" sz="5000" b="1" dirty="0"/>
              <a:t>WATER  RESISTIVE  BARRIERS</a:t>
            </a:r>
          </a:p>
        </p:txBody>
      </p:sp>
      <p:sp>
        <p:nvSpPr>
          <p:cNvPr id="3" name="Content Placeholder 2"/>
          <p:cNvSpPr>
            <a:spLocks noGrp="1"/>
          </p:cNvSpPr>
          <p:nvPr>
            <p:ph idx="1"/>
          </p:nvPr>
        </p:nvSpPr>
        <p:spPr>
          <a:xfrm>
            <a:off x="1484310" y="1392072"/>
            <a:ext cx="10018713" cy="4981432"/>
          </a:xfrm>
          <a:ln>
            <a:solidFill>
              <a:schemeClr val="accent1"/>
            </a:solidFill>
          </a:ln>
        </p:spPr>
        <p:txBody>
          <a:bodyPr anchor="t" anchorCtr="0"/>
          <a:lstStyle/>
          <a:p>
            <a:r>
              <a:rPr lang="en-US" sz="2600" dirty="0">
                <a:latin typeface="Arial" panose="020B0604020202020204" pitchFamily="34" charset="0"/>
              </a:rPr>
              <a:t>This section has been re-written to clarify how WRB’s should be installed.</a:t>
            </a:r>
          </a:p>
          <a:p>
            <a:pPr lvl="1"/>
            <a:r>
              <a:rPr lang="en-US" sz="2400" dirty="0">
                <a:latin typeface="Arial" panose="020B0604020202020204" pitchFamily="34" charset="0"/>
              </a:rPr>
              <a:t>1) 15 # asphalt shall be installed horizontally. The upper layer shall lap over the lower layer with a 2” lap. End joints shall be lapped 6”.</a:t>
            </a:r>
          </a:p>
          <a:p>
            <a:pPr lvl="1"/>
            <a:r>
              <a:rPr lang="en-US" sz="2400" dirty="0">
                <a:latin typeface="Arial" panose="020B0604020202020204" pitchFamily="34" charset="0"/>
              </a:rPr>
              <a:t>2) Other approve WRB’s shall be installed in accordance with the manufacturer’s installation instructions.</a:t>
            </a:r>
          </a:p>
          <a:p>
            <a:pPr lvl="1"/>
            <a:endParaRPr lang="en-US" sz="2400" dirty="0">
              <a:latin typeface="Arial" panose="020B0604020202020204" pitchFamily="34" charset="0"/>
            </a:endParaRPr>
          </a:p>
          <a:p>
            <a:pPr lvl="1"/>
            <a:r>
              <a:rPr lang="en-US" sz="2400" dirty="0">
                <a:latin typeface="Arial" panose="020B0604020202020204" pitchFamily="34" charset="0"/>
              </a:rPr>
              <a:t>Vinyl siding must have a WRB installed behind it.</a:t>
            </a:r>
          </a:p>
          <a:p>
            <a:pPr lvl="1"/>
            <a:r>
              <a:rPr lang="en-US" sz="2400" dirty="0">
                <a:solidFill>
                  <a:srgbClr val="FF0000"/>
                </a:solidFill>
                <a:latin typeface="Arial" panose="020B0604020202020204" pitchFamily="34" charset="0"/>
              </a:rPr>
              <a:t>All accessory structures must have a water resistive barrier installed behind the exterior finish material.</a:t>
            </a:r>
          </a:p>
        </p:txBody>
      </p:sp>
    </p:spTree>
    <p:extLst>
      <p:ext uri="{BB962C8B-B14F-4D97-AF65-F5344CB8AC3E}">
        <p14:creationId xmlns:p14="http://schemas.microsoft.com/office/powerpoint/2010/main" val="3995726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4339865"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Buildin</a:t>
            </a:r>
            <a:r>
              <a:rPr lang="en-US" sz="3300" dirty="0">
                <a:latin typeface="Arial Black" panose="020B0A04020102020204" pitchFamily="34" charset="0"/>
              </a:rPr>
              <a:t>g Planning</a:t>
            </a:r>
          </a:p>
        </p:txBody>
      </p:sp>
      <p:pic>
        <p:nvPicPr>
          <p:cNvPr id="4" name="Picture 3">
            <a:extLst>
              <a:ext uri="{FF2B5EF4-FFF2-40B4-BE49-F238E27FC236}">
                <a16:creationId xmlns:a16="http://schemas.microsoft.com/office/drawing/2014/main" id="{519DC2E4-BA6F-4809-8F1C-2783580114C4}"/>
              </a:ext>
            </a:extLst>
          </p:cNvPr>
          <p:cNvPicPr>
            <a:picLocks noChangeAspect="1"/>
          </p:cNvPicPr>
          <p:nvPr/>
        </p:nvPicPr>
        <p:blipFill>
          <a:blip r:embed="rId2"/>
          <a:stretch>
            <a:fillRect/>
          </a:stretch>
        </p:blipFill>
        <p:spPr>
          <a:xfrm>
            <a:off x="3214485" y="368350"/>
            <a:ext cx="7900988" cy="5167313"/>
          </a:xfrm>
          <a:prstGeom prst="rect">
            <a:avLst/>
          </a:prstGeom>
          <a:ln w="28575">
            <a:solidFill>
              <a:schemeClr val="bg2">
                <a:lumMod val="50000"/>
              </a:schemeClr>
            </a:solidFill>
          </a:ln>
        </p:spPr>
      </p:pic>
    </p:spTree>
    <p:extLst>
      <p:ext uri="{BB962C8B-B14F-4D97-AF65-F5344CB8AC3E}">
        <p14:creationId xmlns:p14="http://schemas.microsoft.com/office/powerpoint/2010/main" val="84280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91069"/>
            <a:ext cx="10018713" cy="900752"/>
          </a:xfrm>
          <a:ln>
            <a:solidFill>
              <a:schemeClr val="accent1"/>
            </a:solidFill>
          </a:ln>
        </p:spPr>
        <p:txBody>
          <a:bodyPr>
            <a:normAutofit/>
          </a:bodyPr>
          <a:lstStyle/>
          <a:p>
            <a:r>
              <a:rPr lang="en-US" sz="5200" b="1" dirty="0"/>
              <a:t>EFIS  SYSTEMS</a:t>
            </a:r>
          </a:p>
        </p:txBody>
      </p:sp>
      <p:sp>
        <p:nvSpPr>
          <p:cNvPr id="3" name="Content Placeholder 2"/>
          <p:cNvSpPr>
            <a:spLocks noGrp="1"/>
          </p:cNvSpPr>
          <p:nvPr>
            <p:ph idx="1"/>
          </p:nvPr>
        </p:nvSpPr>
        <p:spPr>
          <a:xfrm>
            <a:off x="1484310" y="1214651"/>
            <a:ext cx="10018713" cy="5390865"/>
          </a:xfrm>
          <a:ln>
            <a:solidFill>
              <a:schemeClr val="accent1"/>
            </a:solidFill>
          </a:ln>
        </p:spPr>
        <p:txBody>
          <a:bodyPr anchor="t" anchorCtr="0"/>
          <a:lstStyle/>
          <a:p>
            <a:r>
              <a:rPr lang="en-US" dirty="0"/>
              <a:t>EFIS without drainage backing installed on concrete block or concrete only.</a:t>
            </a:r>
          </a:p>
          <a:p>
            <a:r>
              <a:rPr lang="en-US" dirty="0"/>
              <a:t>EFIS with drainage backing installed on all other backing.</a:t>
            </a:r>
          </a:p>
          <a:p>
            <a:pPr lvl="0">
              <a:buClr>
                <a:srgbClr val="30ACEC">
                  <a:lumMod val="75000"/>
                </a:srgbClr>
              </a:buClr>
            </a:pPr>
            <a:r>
              <a:rPr lang="en-US" dirty="0">
                <a:solidFill>
                  <a:schemeClr val="tx1">
                    <a:lumMod val="85000"/>
                  </a:schemeClr>
                </a:solidFill>
              </a:rPr>
              <a:t>Drainage must provide 90% efficiency.</a:t>
            </a:r>
          </a:p>
          <a:p>
            <a:pPr lvl="0">
              <a:buClr>
                <a:srgbClr val="30ACEC">
                  <a:lumMod val="75000"/>
                </a:srgbClr>
              </a:buClr>
            </a:pPr>
            <a:r>
              <a:rPr lang="en-US" dirty="0">
                <a:solidFill>
                  <a:schemeClr val="tx1">
                    <a:lumMod val="85000"/>
                  </a:schemeClr>
                </a:solidFill>
              </a:rPr>
              <a:t>All EFIS must stop minimum 6” above grade.</a:t>
            </a:r>
          </a:p>
          <a:p>
            <a:pPr lvl="0">
              <a:buClr>
                <a:srgbClr val="30ACEC">
                  <a:lumMod val="75000"/>
                </a:srgbClr>
              </a:buClr>
            </a:pPr>
            <a:r>
              <a:rPr lang="en-US" dirty="0">
                <a:solidFill>
                  <a:schemeClr val="tx1">
                    <a:lumMod val="85000"/>
                  </a:schemeClr>
                </a:solidFill>
              </a:rPr>
              <a:t>EFIS must have a WRB.</a:t>
            </a:r>
          </a:p>
          <a:p>
            <a:pPr lvl="0">
              <a:buClr>
                <a:srgbClr val="30ACEC">
                  <a:lumMod val="75000"/>
                </a:srgbClr>
              </a:buClr>
            </a:pPr>
            <a:r>
              <a:rPr lang="en-US" dirty="0">
                <a:solidFill>
                  <a:schemeClr val="tx1">
                    <a:lumMod val="85000"/>
                  </a:schemeClr>
                </a:solidFill>
              </a:rPr>
              <a:t>Decorative trim cannot be faced nailed through EFIS. </a:t>
            </a:r>
          </a:p>
          <a:p>
            <a:endParaRPr lang="en-US" dirty="0"/>
          </a:p>
        </p:txBody>
      </p:sp>
    </p:spTree>
    <p:extLst>
      <p:ext uri="{BB962C8B-B14F-4D97-AF65-F5344CB8AC3E}">
        <p14:creationId xmlns:p14="http://schemas.microsoft.com/office/powerpoint/2010/main" val="3372744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595" y="98946"/>
            <a:ext cx="10686196" cy="774511"/>
          </a:xfrm>
          <a:ln>
            <a:solidFill>
              <a:schemeClr val="accent1"/>
            </a:solidFill>
          </a:ln>
        </p:spPr>
        <p:txBody>
          <a:bodyPr>
            <a:normAutofit fontScale="90000"/>
          </a:bodyPr>
          <a:lstStyle/>
          <a:p>
            <a:r>
              <a:rPr lang="en-US" sz="5000" b="1" dirty="0"/>
              <a:t>VINYL SIDING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2890" y="1023581"/>
            <a:ext cx="10658901" cy="5568287"/>
          </a:xfrm>
          <a:ln>
            <a:solidFill>
              <a:schemeClr val="accent1"/>
            </a:solidFill>
          </a:ln>
        </p:spPr>
      </p:pic>
      <p:sp>
        <p:nvSpPr>
          <p:cNvPr id="5" name="TextBox 4"/>
          <p:cNvSpPr txBox="1"/>
          <p:nvPr/>
        </p:nvSpPr>
        <p:spPr>
          <a:xfrm>
            <a:off x="8188657" y="2975212"/>
            <a:ext cx="3630304" cy="3416320"/>
          </a:xfrm>
          <a:prstGeom prst="rect">
            <a:avLst/>
          </a:prstGeom>
          <a:noFill/>
          <a:ln>
            <a:solidFill>
              <a:schemeClr val="accent1"/>
            </a:solidFill>
          </a:ln>
        </p:spPr>
        <p:txBody>
          <a:bodyPr wrap="square" rtlCol="0">
            <a:spAutoFit/>
          </a:bodyPr>
          <a:lstStyle/>
          <a:p>
            <a:r>
              <a:rPr lang="en-US" sz="2400" dirty="0">
                <a:latin typeface="Arial" panose="020B0604020202020204" pitchFamily="34" charset="0"/>
              </a:rPr>
              <a:t>Vinyl Siding must be attached at </a:t>
            </a:r>
          </a:p>
          <a:p>
            <a:r>
              <a:rPr lang="en-US" sz="2400" dirty="0">
                <a:latin typeface="Arial" panose="020B0604020202020204" pitchFamily="34" charset="0"/>
              </a:rPr>
              <a:t>16” oc for horizontal siding.</a:t>
            </a:r>
          </a:p>
          <a:p>
            <a:r>
              <a:rPr lang="en-US" sz="2400" dirty="0">
                <a:latin typeface="Arial" panose="020B0604020202020204" pitchFamily="34" charset="0"/>
              </a:rPr>
              <a:t>12” oc vertical siding</a:t>
            </a:r>
          </a:p>
          <a:p>
            <a:r>
              <a:rPr lang="en-US" sz="2400" dirty="0">
                <a:latin typeface="Arial" panose="020B0604020202020204" pitchFamily="34" charset="0"/>
              </a:rPr>
              <a:t>Nails must penetrate framing member; unless test data allows fasteners into sheathing only</a:t>
            </a:r>
            <a:r>
              <a:rPr lang="en-US" sz="2000" dirty="0">
                <a:latin typeface="Arial" panose="020B0604020202020204" pitchFamily="34" charset="0"/>
              </a:rPr>
              <a:t>.</a:t>
            </a:r>
          </a:p>
        </p:txBody>
      </p:sp>
    </p:spTree>
    <p:extLst>
      <p:ext uri="{BB962C8B-B14F-4D97-AF65-F5344CB8AC3E}">
        <p14:creationId xmlns:p14="http://schemas.microsoft.com/office/powerpoint/2010/main" val="2335688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126242"/>
            <a:ext cx="11600597" cy="883692"/>
          </a:xfrm>
          <a:ln>
            <a:solidFill>
              <a:schemeClr val="accent1"/>
            </a:solidFill>
          </a:ln>
        </p:spPr>
        <p:txBody>
          <a:bodyPr>
            <a:normAutofit/>
          </a:bodyPr>
          <a:lstStyle/>
          <a:p>
            <a:r>
              <a:rPr lang="en-US" sz="4800" b="1" cap="all" dirty="0"/>
              <a:t>Vinyl  and wood panel soffits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18484" y="3193576"/>
            <a:ext cx="4401165" cy="3474027"/>
          </a:xfrm>
          <a:ln>
            <a:solidFill>
              <a:schemeClr val="accent1"/>
            </a:solidFill>
          </a:ln>
        </p:spPr>
      </p:pic>
      <p:sp>
        <p:nvSpPr>
          <p:cNvPr id="5" name="Text Placeholder 4"/>
          <p:cNvSpPr>
            <a:spLocks noGrp="1"/>
          </p:cNvSpPr>
          <p:nvPr>
            <p:ph type="body" sz="half" idx="2"/>
          </p:nvPr>
        </p:nvSpPr>
        <p:spPr>
          <a:xfrm>
            <a:off x="313899" y="1296537"/>
            <a:ext cx="7028597" cy="2483893"/>
          </a:xfrm>
          <a:ln>
            <a:solidFill>
              <a:schemeClr val="accent1"/>
            </a:solidFill>
          </a:ln>
        </p:spPr>
        <p:txBody>
          <a:bodyPr anchor="t" anchorCtr="0">
            <a:normAutofit/>
          </a:bodyPr>
          <a:lstStyle/>
          <a:p>
            <a:pPr algn="l"/>
            <a:r>
              <a:rPr lang="en-US" sz="2400" dirty="0">
                <a:latin typeface="Arial" panose="020B0604020202020204" pitchFamily="34" charset="0"/>
              </a:rPr>
              <a:t>Wood panel soffits shall be </a:t>
            </a:r>
            <a:r>
              <a:rPr lang="en-US" sz="2400" dirty="0" smtClean="0">
                <a:latin typeface="Arial" panose="020B0604020202020204" pitchFamily="34" charset="0"/>
              </a:rPr>
              <a:t>minimum 3/8</a:t>
            </a:r>
            <a:r>
              <a:rPr lang="en-US" sz="2400" dirty="0">
                <a:latin typeface="Arial" panose="020B0604020202020204" pitchFamily="34" charset="0"/>
              </a:rPr>
              <a:t>” thick and fastened at 6” oc along the edge and 12” oc in the intermediate supports.</a:t>
            </a:r>
          </a:p>
          <a:p>
            <a:pPr algn="l"/>
            <a:r>
              <a:rPr lang="en-US" sz="2400" dirty="0">
                <a:latin typeface="Arial" panose="020B0604020202020204" pitchFamily="34" charset="0"/>
              </a:rPr>
              <a:t>Vinyl soffit panels shall be attached so that no unsupported span shall exceed 16”.</a:t>
            </a:r>
          </a:p>
        </p:txBody>
      </p:sp>
    </p:spTree>
    <p:extLst>
      <p:ext uri="{BB962C8B-B14F-4D97-AF65-F5344CB8AC3E}">
        <p14:creationId xmlns:p14="http://schemas.microsoft.com/office/powerpoint/2010/main" val="1163830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138" y="95534"/>
            <a:ext cx="7206017" cy="1023582"/>
          </a:xfrm>
          <a:ln>
            <a:solidFill>
              <a:schemeClr val="accent1"/>
            </a:solidFill>
          </a:ln>
        </p:spPr>
        <p:txBody>
          <a:bodyPr>
            <a:normAutofit fontScale="90000"/>
          </a:bodyPr>
          <a:lstStyle/>
          <a:p>
            <a:r>
              <a:rPr lang="en-US" sz="3600" b="1" dirty="0"/>
              <a:t>FACTORY BUILT CHIMNEY</a:t>
            </a:r>
            <a:br>
              <a:rPr lang="en-US" sz="3600" b="1" dirty="0"/>
            </a:br>
            <a:r>
              <a:rPr lang="en-US" sz="3600" b="1" dirty="0"/>
              <a:t>INSULATION SHIELD</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06519" y="1718030"/>
            <a:ext cx="4221107" cy="4476750"/>
          </a:xfrm>
          <a:ln>
            <a:solidFill>
              <a:schemeClr val="accent1"/>
            </a:solidFill>
          </a:ln>
        </p:spPr>
      </p:pic>
      <p:sp>
        <p:nvSpPr>
          <p:cNvPr id="5" name="Text Placeholder 4"/>
          <p:cNvSpPr>
            <a:spLocks noGrp="1"/>
          </p:cNvSpPr>
          <p:nvPr>
            <p:ph type="body" sz="half" idx="2"/>
          </p:nvPr>
        </p:nvSpPr>
        <p:spPr>
          <a:xfrm>
            <a:off x="286603" y="1412545"/>
            <a:ext cx="7274257" cy="4783539"/>
          </a:xfrm>
          <a:ln>
            <a:solidFill>
              <a:schemeClr val="accent1"/>
            </a:solidFill>
          </a:ln>
        </p:spPr>
        <p:txBody>
          <a:bodyPr anchor="t" anchorCtr="0">
            <a:noAutofit/>
          </a:bodyPr>
          <a:lstStyle/>
          <a:p>
            <a:pPr algn="l"/>
            <a:r>
              <a:rPr lang="en-US" sz="2000" dirty="0">
                <a:latin typeface="Arial" panose="020B0604020202020204" pitchFamily="34" charset="0"/>
              </a:rPr>
              <a:t>Where factory-built chimneys pass through insulated assemblies, an insulation shield constructed 0.0187 inch (26 gage) steel and be installed to provide clearance between the chimney and the insulation material; but not be less than the clearance to combustibles specified by the chimney manufacturer’s installation instructions. </a:t>
            </a:r>
          </a:p>
          <a:p>
            <a:pPr algn="l"/>
            <a:r>
              <a:rPr lang="en-US" sz="2000" dirty="0">
                <a:latin typeface="Arial" panose="020B0604020202020204" pitchFamily="34" charset="0"/>
              </a:rPr>
              <a:t>Where chimneys pass through attic space, the shield shall terminate not less than 2 inches above the insulation materials and shall be secured in place to prevent displacement. </a:t>
            </a:r>
          </a:p>
          <a:p>
            <a:pPr algn="l"/>
            <a:r>
              <a:rPr lang="en-US" sz="2000" dirty="0">
                <a:latin typeface="Arial" panose="020B0604020202020204" pitchFamily="34" charset="0"/>
              </a:rPr>
              <a:t>Insulation shields provided as part of a listed chimney system shall be installed in accordance with the manufacturer’s installation instructions.</a:t>
            </a:r>
          </a:p>
        </p:txBody>
      </p:sp>
    </p:spTree>
    <p:extLst>
      <p:ext uri="{BB962C8B-B14F-4D97-AF65-F5344CB8AC3E}">
        <p14:creationId xmlns:p14="http://schemas.microsoft.com/office/powerpoint/2010/main" val="4208252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214485" y="5889486"/>
            <a:ext cx="5081376"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Energy</a:t>
            </a:r>
            <a:r>
              <a:rPr lang="en-US" sz="3300" dirty="0">
                <a:latin typeface="Arial Black" panose="020B0A04020102020204" pitchFamily="34" charset="0"/>
              </a:rPr>
              <a:t> Conservation</a:t>
            </a:r>
          </a:p>
        </p:txBody>
      </p:sp>
      <p:pic>
        <p:nvPicPr>
          <p:cNvPr id="4" name="Picture 3">
            <a:extLst>
              <a:ext uri="{FF2B5EF4-FFF2-40B4-BE49-F238E27FC236}">
                <a16:creationId xmlns:a16="http://schemas.microsoft.com/office/drawing/2014/main" id="{27D225FD-4335-413C-8331-442AF0914FE4}"/>
              </a:ext>
            </a:extLst>
          </p:cNvPr>
          <p:cNvPicPr>
            <a:picLocks noChangeAspect="1"/>
          </p:cNvPicPr>
          <p:nvPr/>
        </p:nvPicPr>
        <p:blipFill>
          <a:blip r:embed="rId2"/>
          <a:stretch>
            <a:fillRect/>
          </a:stretch>
        </p:blipFill>
        <p:spPr>
          <a:xfrm>
            <a:off x="8169251" y="234315"/>
            <a:ext cx="3878199" cy="6389370"/>
          </a:xfrm>
          <a:prstGeom prst="rect">
            <a:avLst/>
          </a:prstGeom>
          <a:ln>
            <a:solidFill>
              <a:schemeClr val="accent1"/>
            </a:solidFill>
          </a:ln>
        </p:spPr>
      </p:pic>
      <p:sp>
        <p:nvSpPr>
          <p:cNvPr id="5" name="TextBox 4">
            <a:extLst>
              <a:ext uri="{FF2B5EF4-FFF2-40B4-BE49-F238E27FC236}">
                <a16:creationId xmlns:a16="http://schemas.microsoft.com/office/drawing/2014/main" id="{36BD45B7-0647-4F1B-AF79-53AF4656DF59}"/>
              </a:ext>
            </a:extLst>
          </p:cNvPr>
          <p:cNvSpPr txBox="1"/>
          <p:nvPr/>
        </p:nvSpPr>
        <p:spPr>
          <a:xfrm>
            <a:off x="573207" y="346836"/>
            <a:ext cx="7157934" cy="923330"/>
          </a:xfrm>
          <a:prstGeom prst="rect">
            <a:avLst/>
          </a:prstGeom>
          <a:noFill/>
          <a:ln>
            <a:solidFill>
              <a:schemeClr val="accent1"/>
            </a:solidFill>
          </a:ln>
        </p:spPr>
        <p:txBody>
          <a:bodyPr wrap="square" rtlCol="0">
            <a:spAutoFit/>
          </a:bodyPr>
          <a:lstStyle/>
          <a:p>
            <a:pPr algn="ctr">
              <a:lnSpc>
                <a:spcPct val="150000"/>
              </a:lnSpc>
            </a:pPr>
            <a:r>
              <a:rPr lang="en-US" sz="3600" b="1" dirty="0">
                <a:latin typeface="Arial" panose="020B0604020202020204" pitchFamily="34" charset="0"/>
                <a:cs typeface="Arial" panose="020B0604020202020204" pitchFamily="34" charset="0"/>
              </a:rPr>
              <a:t>ENERGY CERTIFICATE</a:t>
            </a:r>
          </a:p>
        </p:txBody>
      </p:sp>
      <p:sp>
        <p:nvSpPr>
          <p:cNvPr id="3" name="TextBox 2"/>
          <p:cNvSpPr txBox="1"/>
          <p:nvPr/>
        </p:nvSpPr>
        <p:spPr>
          <a:xfrm>
            <a:off x="573207" y="2367171"/>
            <a:ext cx="7157933" cy="1785104"/>
          </a:xfrm>
          <a:prstGeom prst="rect">
            <a:avLst/>
          </a:prstGeom>
          <a:noFill/>
          <a:ln>
            <a:solidFill>
              <a:schemeClr val="accent1"/>
            </a:solidFill>
          </a:ln>
        </p:spPr>
        <p:txBody>
          <a:bodyPr wrap="square" rtlCol="0">
            <a:spAutoFit/>
          </a:bodyPr>
          <a:lstStyle/>
          <a:p>
            <a:r>
              <a:rPr lang="en-US" sz="2200" dirty="0">
                <a:latin typeface="Arial" panose="020B0604020202020204" pitchFamily="34" charset="0"/>
              </a:rPr>
              <a:t>Energy certificates must be installed on the interior of the dwelling, preferably on the wall in the furnace room.</a:t>
            </a:r>
          </a:p>
          <a:p>
            <a:r>
              <a:rPr lang="en-US" sz="2200" dirty="0">
                <a:latin typeface="Arial" panose="020B0604020202020204" pitchFamily="34" charset="0"/>
              </a:rPr>
              <a:t>It can be installed on the electric panel if it is on the interior of the building and not cover-up any NEC required labels.</a:t>
            </a:r>
          </a:p>
        </p:txBody>
      </p:sp>
    </p:spTree>
    <p:extLst>
      <p:ext uri="{BB962C8B-B14F-4D97-AF65-F5344CB8AC3E}">
        <p14:creationId xmlns:p14="http://schemas.microsoft.com/office/powerpoint/2010/main" val="2443424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518615" y="1296538"/>
            <a:ext cx="10881501" cy="5240740"/>
          </a:xfrm>
          <a:prstGeom prst="rect">
            <a:avLst/>
          </a:prstGeom>
          <a:noFill/>
          <a:ln>
            <a:solidFill>
              <a:schemeClr val="accent1"/>
            </a:solidFill>
          </a:ln>
        </p:spPr>
        <p:txBody>
          <a:bodyPr wrap="square" rtlCol="0">
            <a:noAutofit/>
          </a:bodyPr>
          <a:lstStyle/>
          <a:p>
            <a:r>
              <a:rPr lang="en-US" sz="2500" dirty="0">
                <a:latin typeface="Arial" panose="020B0604020202020204" pitchFamily="34" charset="0"/>
                <a:cs typeface="Arial" panose="020B0604020202020204" pitchFamily="34" charset="0"/>
              </a:rPr>
              <a:t>Access Hatches and Doors from conditioned to unconditioned spaces must be weather-stripped and insulated to the same R value as the surrounding walls.</a:t>
            </a:r>
          </a:p>
          <a:p>
            <a:r>
              <a:rPr lang="en-US" sz="2500" dirty="0">
                <a:latin typeface="Arial" panose="020B0604020202020204" pitchFamily="34" charset="0"/>
                <a:cs typeface="Arial" panose="020B0604020202020204" pitchFamily="34" charset="0"/>
              </a:rPr>
              <a:t>The access door construction must be such that the insulation will stay in place and the R value will not be reduced.</a:t>
            </a:r>
          </a:p>
          <a:p>
            <a:r>
              <a:rPr lang="en-US" sz="2500" dirty="0">
                <a:latin typeface="Arial" panose="020B0604020202020204" pitchFamily="34" charset="0"/>
                <a:cs typeface="Arial" panose="020B0604020202020204" pitchFamily="34" charset="0"/>
              </a:rPr>
              <a:t>A door that has a listed fenestration rating as required for other openings must also be used</a:t>
            </a:r>
            <a:r>
              <a:rPr lang="en-US" sz="2500" dirty="0" smtClean="0">
                <a:latin typeface="Arial" panose="020B0604020202020204" pitchFamily="34" charset="0"/>
                <a:cs typeface="Arial" panose="020B0604020202020204" pitchFamily="34" charset="0"/>
              </a:rPr>
              <a:t>.</a:t>
            </a: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Section </a:t>
            </a:r>
            <a:r>
              <a:rPr lang="en-US" sz="2500" dirty="0" smtClean="0">
                <a:latin typeface="Arial" panose="020B0604020202020204" pitchFamily="34" charset="0"/>
                <a:cs typeface="Arial" panose="020B0604020202020204" pitchFamily="34" charset="0"/>
              </a:rPr>
              <a:t>R807 has been </a:t>
            </a:r>
            <a:r>
              <a:rPr lang="en-US" sz="2500" dirty="0" err="1" smtClean="0">
                <a:latin typeface="Arial" panose="020B0604020202020204" pitchFamily="34" charset="0"/>
                <a:cs typeface="Arial" panose="020B0604020202020204" pitchFamily="34" charset="0"/>
              </a:rPr>
              <a:t>ammended</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Adding a new section that reads “R807.1.1 Attic Access and Attic Service Accesses. Shall be accessible by pull down stairs or other permanent steps and at a minimum be sized to allow the removal of the largest appliance.</a:t>
            </a:r>
            <a:endParaRPr lang="en-US" sz="2500" dirty="0" smtClean="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p:txBody>
      </p:sp>
      <p:sp>
        <p:nvSpPr>
          <p:cNvPr id="2" name="TextBox 1"/>
          <p:cNvSpPr txBox="1"/>
          <p:nvPr/>
        </p:nvSpPr>
        <p:spPr>
          <a:xfrm>
            <a:off x="518615" y="341194"/>
            <a:ext cx="10881501" cy="769441"/>
          </a:xfrm>
          <a:prstGeom prst="rect">
            <a:avLst/>
          </a:prstGeom>
          <a:noFill/>
          <a:ln>
            <a:solidFill>
              <a:schemeClr val="accent1"/>
            </a:solidFill>
          </a:ln>
        </p:spPr>
        <p:txBody>
          <a:bodyPr wrap="square" rtlCol="0">
            <a:spAutoFit/>
          </a:bodyPr>
          <a:lstStyle/>
          <a:p>
            <a:pPr algn="ctr"/>
            <a:r>
              <a:rPr lang="en-US" sz="4400" b="1" cap="all" dirty="0"/>
              <a:t>Attic and access doors</a:t>
            </a:r>
          </a:p>
        </p:txBody>
      </p:sp>
    </p:spTree>
    <p:extLst>
      <p:ext uri="{BB962C8B-B14F-4D97-AF65-F5344CB8AC3E}">
        <p14:creationId xmlns:p14="http://schemas.microsoft.com/office/powerpoint/2010/main" val="2811232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23B764-67C8-43C0-AA74-FE00F8785E80}"/>
              </a:ext>
            </a:extLst>
          </p:cNvPr>
          <p:cNvSpPr txBox="1"/>
          <p:nvPr/>
        </p:nvSpPr>
        <p:spPr>
          <a:xfrm>
            <a:off x="3214486" y="5889486"/>
            <a:ext cx="5127656"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Energy</a:t>
            </a:r>
            <a:r>
              <a:rPr lang="en-US" sz="3300" dirty="0">
                <a:latin typeface="Arial Black" panose="020B0A04020102020204" pitchFamily="34" charset="0"/>
              </a:rPr>
              <a:t> Conservation</a:t>
            </a:r>
          </a:p>
        </p:txBody>
      </p:sp>
      <p:pic>
        <p:nvPicPr>
          <p:cNvPr id="2" name="Picture 1">
            <a:extLst>
              <a:ext uri="{FF2B5EF4-FFF2-40B4-BE49-F238E27FC236}">
                <a16:creationId xmlns:a16="http://schemas.microsoft.com/office/drawing/2014/main" id="{F335F1E1-1CBC-495F-A75C-68F0511683ED}"/>
              </a:ext>
            </a:extLst>
          </p:cNvPr>
          <p:cNvPicPr>
            <a:picLocks noChangeAspect="1"/>
          </p:cNvPicPr>
          <p:nvPr/>
        </p:nvPicPr>
        <p:blipFill>
          <a:blip r:embed="rId2"/>
          <a:stretch>
            <a:fillRect/>
          </a:stretch>
        </p:blipFill>
        <p:spPr>
          <a:xfrm>
            <a:off x="3214486" y="166104"/>
            <a:ext cx="7612761" cy="5723382"/>
          </a:xfrm>
          <a:prstGeom prst="rect">
            <a:avLst/>
          </a:prstGeom>
          <a:ln w="28575">
            <a:solidFill>
              <a:schemeClr val="bg2">
                <a:lumMod val="50000"/>
              </a:schemeClr>
            </a:solidFill>
          </a:ln>
        </p:spPr>
      </p:pic>
    </p:spTree>
    <p:extLst>
      <p:ext uri="{BB962C8B-B14F-4D97-AF65-F5344CB8AC3E}">
        <p14:creationId xmlns:p14="http://schemas.microsoft.com/office/powerpoint/2010/main" val="3885130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5" y="167185"/>
            <a:ext cx="10984409" cy="760863"/>
          </a:xfrm>
          <a:ln>
            <a:solidFill>
              <a:schemeClr val="bg2">
                <a:lumMod val="50000"/>
              </a:schemeClr>
            </a:solidFill>
          </a:ln>
        </p:spPr>
        <p:txBody>
          <a:bodyPr/>
          <a:lstStyle/>
          <a:p>
            <a:r>
              <a:rPr lang="en-US" b="1" dirty="0"/>
              <a:t>FLOOR INSULATION</a:t>
            </a:r>
          </a:p>
        </p:txBody>
      </p:sp>
      <p:sp>
        <p:nvSpPr>
          <p:cNvPr id="3" name="Content Placeholder 2"/>
          <p:cNvSpPr>
            <a:spLocks noGrp="1"/>
          </p:cNvSpPr>
          <p:nvPr>
            <p:ph idx="1"/>
          </p:nvPr>
        </p:nvSpPr>
        <p:spPr>
          <a:xfrm>
            <a:off x="477672" y="1037231"/>
            <a:ext cx="11025351" cy="5213444"/>
          </a:xfrm>
          <a:ln>
            <a:solidFill>
              <a:schemeClr val="bg2">
                <a:lumMod val="50000"/>
              </a:schemeClr>
            </a:solidFill>
          </a:ln>
        </p:spPr>
        <p:txBody>
          <a:bodyPr anchor="t" anchorCtr="0"/>
          <a:lstStyle/>
          <a:p>
            <a:r>
              <a:rPr lang="en-US" dirty="0">
                <a:latin typeface="Arial" panose="020B0604020202020204" pitchFamily="34" charset="0"/>
              </a:rPr>
              <a:t>Floor framing cavity insulation shall be installed to maintain permanent contact with the underside of the subfloor decking.</a:t>
            </a:r>
          </a:p>
          <a:p>
            <a:r>
              <a:rPr lang="en-US" dirty="0">
                <a:latin typeface="Arial" panose="020B0604020202020204" pitchFamily="34" charset="0"/>
              </a:rPr>
              <a:t>Exception: The floor framing cavity insulation shall be permitted to be in contact with the topside of sheathing or continuous insulation installed on the bottom side of floor framing where combined with insulation that meets or exceeds the minimum wood frame wall R-value and that extends from the bottom to the top of all perimeter floor framing members.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078" y="3234519"/>
            <a:ext cx="7588155" cy="2934269"/>
          </a:xfrm>
          <a:prstGeom prst="rect">
            <a:avLst/>
          </a:prstGeom>
        </p:spPr>
      </p:pic>
    </p:spTree>
    <p:extLst>
      <p:ext uri="{BB962C8B-B14F-4D97-AF65-F5344CB8AC3E}">
        <p14:creationId xmlns:p14="http://schemas.microsoft.com/office/powerpoint/2010/main" val="6240807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565780" y="327546"/>
            <a:ext cx="7560860" cy="1091821"/>
          </a:xfrm>
          <a:ln>
            <a:solidFill>
              <a:schemeClr val="bg2">
                <a:lumMod val="50000"/>
              </a:schemeClr>
            </a:solidFill>
          </a:ln>
        </p:spPr>
        <p:txBody>
          <a:bodyPr>
            <a:normAutofit/>
          </a:bodyPr>
          <a:lstStyle/>
          <a:p>
            <a:r>
              <a:rPr lang="en-US" sz="4800" b="1" dirty="0"/>
              <a:t>FLOOR INSULATION</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8042" y="1569493"/>
            <a:ext cx="6455391" cy="5117909"/>
          </a:xfrm>
          <a:ln>
            <a:solidFill>
              <a:schemeClr val="bg2">
                <a:lumMod val="50000"/>
              </a:schemeClr>
            </a:solidFill>
          </a:ln>
        </p:spPr>
      </p:pic>
    </p:spTree>
    <p:extLst>
      <p:ext uri="{BB962C8B-B14F-4D97-AF65-F5344CB8AC3E}">
        <p14:creationId xmlns:p14="http://schemas.microsoft.com/office/powerpoint/2010/main" val="475638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606" y="262720"/>
            <a:ext cx="10018713" cy="897340"/>
          </a:xfrm>
          <a:ln>
            <a:solidFill>
              <a:schemeClr val="bg2">
                <a:lumMod val="50000"/>
              </a:schemeClr>
            </a:solidFill>
          </a:ln>
        </p:spPr>
        <p:txBody>
          <a:bodyPr>
            <a:normAutofit fontScale="90000"/>
          </a:bodyPr>
          <a:lstStyle/>
          <a:p>
            <a:r>
              <a:rPr lang="en-US" b="1" dirty="0"/>
              <a:t>INSULATION AT CORNERS AND HEADERS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1314" y="1501254"/>
            <a:ext cx="7751928" cy="5117910"/>
          </a:xfrm>
          <a:ln>
            <a:solidFill>
              <a:schemeClr val="bg2">
                <a:lumMod val="50000"/>
              </a:schemeClr>
            </a:solidFill>
          </a:ln>
        </p:spPr>
      </p:pic>
      <p:sp>
        <p:nvSpPr>
          <p:cNvPr id="5" name="TextBox 4"/>
          <p:cNvSpPr txBox="1"/>
          <p:nvPr/>
        </p:nvSpPr>
        <p:spPr>
          <a:xfrm>
            <a:off x="354842" y="2175891"/>
            <a:ext cx="2101755" cy="1569660"/>
          </a:xfrm>
          <a:prstGeom prst="rect">
            <a:avLst/>
          </a:prstGeom>
          <a:noFill/>
          <a:ln>
            <a:solidFill>
              <a:schemeClr val="bg2">
                <a:lumMod val="50000"/>
              </a:schemeClr>
            </a:solidFill>
          </a:ln>
        </p:spPr>
        <p:txBody>
          <a:bodyPr wrap="square" rtlCol="0">
            <a:spAutoFit/>
          </a:bodyPr>
          <a:lstStyle/>
          <a:p>
            <a:r>
              <a:rPr lang="en-US" sz="2400" dirty="0">
                <a:solidFill>
                  <a:srgbClr val="FF0000"/>
                </a:solidFill>
                <a:latin typeface="Arial" panose="020B0604020202020204" pitchFamily="34" charset="0"/>
              </a:rPr>
              <a:t>Insulation is required IF voids are present</a:t>
            </a:r>
          </a:p>
        </p:txBody>
      </p:sp>
    </p:spTree>
    <p:extLst>
      <p:ext uri="{BB962C8B-B14F-4D97-AF65-F5344CB8AC3E}">
        <p14:creationId xmlns:p14="http://schemas.microsoft.com/office/powerpoint/2010/main" val="3355828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1904" y="220883"/>
            <a:ext cx="9753600" cy="1154097"/>
          </a:xfrm>
        </p:spPr>
        <p:txBody>
          <a:bodyPr/>
          <a:lstStyle/>
          <a:p>
            <a:r>
              <a:rPr lang="en-US" dirty="0"/>
              <a:t>Wind Speed</a:t>
            </a:r>
          </a:p>
        </p:txBody>
      </p:sp>
      <p:sp>
        <p:nvSpPr>
          <p:cNvPr id="3" name="Content Placeholder 2"/>
          <p:cNvSpPr>
            <a:spLocks noGrp="1"/>
          </p:cNvSpPr>
          <p:nvPr>
            <p:ph idx="1"/>
          </p:nvPr>
        </p:nvSpPr>
        <p:spPr>
          <a:xfrm>
            <a:off x="1178257" y="1351129"/>
            <a:ext cx="9753600" cy="4985528"/>
          </a:xfrm>
        </p:spPr>
        <p:txBody>
          <a:bodyPr>
            <a:normAutofit/>
          </a:bodyPr>
          <a:lstStyle/>
          <a:p>
            <a:r>
              <a:rPr lang="en-US" sz="2600" dirty="0"/>
              <a:t>The design wind speed has been increased to 115 mph.</a:t>
            </a:r>
          </a:p>
        </p:txBody>
      </p:sp>
    </p:spTree>
    <p:extLst>
      <p:ext uri="{BB962C8B-B14F-4D97-AF65-F5344CB8AC3E}">
        <p14:creationId xmlns:p14="http://schemas.microsoft.com/office/powerpoint/2010/main" val="20865950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11" y="180833"/>
            <a:ext cx="10957114" cy="774510"/>
          </a:xfrm>
          <a:ln>
            <a:solidFill>
              <a:schemeClr val="bg2">
                <a:lumMod val="50000"/>
              </a:schemeClr>
            </a:solidFill>
          </a:ln>
        </p:spPr>
        <p:txBody>
          <a:bodyPr/>
          <a:lstStyle/>
          <a:p>
            <a:r>
              <a:rPr lang="en-US" b="1" dirty="0"/>
              <a:t>ATTIC INSULATION REDUCTION</a:t>
            </a:r>
          </a:p>
        </p:txBody>
      </p:sp>
      <p:sp>
        <p:nvSpPr>
          <p:cNvPr id="3" name="Content Placeholder 2"/>
          <p:cNvSpPr>
            <a:spLocks noGrp="1"/>
          </p:cNvSpPr>
          <p:nvPr>
            <p:ph idx="1"/>
          </p:nvPr>
        </p:nvSpPr>
        <p:spPr>
          <a:xfrm>
            <a:off x="477672" y="1173707"/>
            <a:ext cx="6741995" cy="5390866"/>
          </a:xfrm>
          <a:ln>
            <a:solidFill>
              <a:schemeClr val="bg2">
                <a:lumMod val="50000"/>
              </a:schemeClr>
            </a:solidFill>
          </a:ln>
        </p:spPr>
        <p:txBody>
          <a:bodyPr>
            <a:normAutofit/>
          </a:bodyPr>
          <a:lstStyle/>
          <a:p>
            <a:r>
              <a:rPr lang="en-US" dirty="0">
                <a:latin typeface="Arial" panose="020B0604020202020204" pitchFamily="34" charset="0"/>
              </a:rPr>
              <a:t>Ceilings without attic spaces.</a:t>
            </a:r>
          </a:p>
          <a:p>
            <a:r>
              <a:rPr lang="en-US" dirty="0">
                <a:latin typeface="Arial" panose="020B0604020202020204" pitchFamily="34" charset="0"/>
              </a:rPr>
              <a:t>Where insulation R-values greater than R-30 in the ceiling are required and the design of the roof/ceiling assembly does not allow sufficient space for the required insulation, the minimum required insulation R-value for such roof/ceiling assemblies shall be R-30. Insulation shall extend over the top of the wall plate to the outer edge of such plate and shall not be compressed. </a:t>
            </a:r>
            <a:r>
              <a:rPr lang="en-US" dirty="0">
                <a:solidFill>
                  <a:schemeClr val="tx2"/>
                </a:solidFill>
                <a:latin typeface="Arial" panose="020B0604020202020204" pitchFamily="34" charset="0"/>
              </a:rPr>
              <a:t>This reduction of insulation from the requirements shall be limited to 500 square feet or 20 percent of the total insulated ceiling area, whichever is less.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439" y="1119117"/>
            <a:ext cx="4585647" cy="5392066"/>
          </a:xfrm>
          <a:prstGeom prst="rect">
            <a:avLst/>
          </a:prstGeom>
        </p:spPr>
      </p:pic>
    </p:spTree>
    <p:extLst>
      <p:ext uri="{BB962C8B-B14F-4D97-AF65-F5344CB8AC3E}">
        <p14:creationId xmlns:p14="http://schemas.microsoft.com/office/powerpoint/2010/main" val="2138079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7" y="272955"/>
            <a:ext cx="11602550" cy="846162"/>
          </a:xfrm>
          <a:ln>
            <a:solidFill>
              <a:schemeClr val="bg2">
                <a:lumMod val="50000"/>
              </a:schemeClr>
            </a:solidFill>
          </a:ln>
        </p:spPr>
        <p:txBody>
          <a:bodyPr>
            <a:normAutofit/>
          </a:bodyPr>
          <a:lstStyle/>
          <a:p>
            <a:r>
              <a:rPr lang="en-US" sz="4600" b="1" cap="all" dirty="0"/>
              <a:t>Ducts in attics</a:t>
            </a:r>
          </a:p>
        </p:txBody>
      </p:sp>
      <p:sp>
        <p:nvSpPr>
          <p:cNvPr id="3" name="Content Placeholder 2"/>
          <p:cNvSpPr>
            <a:spLocks noGrp="1"/>
          </p:cNvSpPr>
          <p:nvPr>
            <p:ph idx="1"/>
          </p:nvPr>
        </p:nvSpPr>
        <p:spPr>
          <a:xfrm>
            <a:off x="464025" y="1269243"/>
            <a:ext cx="5964071" cy="5418160"/>
          </a:xfrm>
          <a:ln>
            <a:solidFill>
              <a:schemeClr val="bg2">
                <a:lumMod val="50000"/>
              </a:schemeClr>
            </a:solidFill>
          </a:ln>
        </p:spPr>
        <p:txBody>
          <a:bodyPr anchor="t" anchorCtr="0">
            <a:normAutofit/>
          </a:bodyPr>
          <a:lstStyle/>
          <a:p>
            <a:r>
              <a:rPr lang="en-US" dirty="0">
                <a:latin typeface="Arial" panose="020B0604020202020204" pitchFamily="34" charset="0"/>
              </a:rPr>
              <a:t>Where supply and return air ducts are partially or completely buried in ceiling insulation, such ducts shall comply with all of the following:</a:t>
            </a:r>
          </a:p>
          <a:p>
            <a:r>
              <a:rPr lang="en-US" dirty="0">
                <a:latin typeface="Arial" panose="020B0604020202020204" pitchFamily="34" charset="0"/>
              </a:rPr>
              <a:t>1. The supply and return ducts shall have an R-value not less than R-8.</a:t>
            </a:r>
          </a:p>
          <a:p>
            <a:r>
              <a:rPr lang="en-US" dirty="0">
                <a:latin typeface="Arial" panose="020B0604020202020204" pitchFamily="34" charset="0"/>
              </a:rPr>
              <a:t>2. At all points along each duct, the sum of the ceiling insulation R-values above the top of the duct, and against and below the bottom of the duct shall be not less than R-19, excluding the duct R-value.</a:t>
            </a:r>
          </a:p>
          <a:p>
            <a:r>
              <a:rPr lang="en-US" dirty="0">
                <a:latin typeface="Arial" panose="020B0604020202020204" pitchFamily="34" charset="0"/>
              </a:rPr>
              <a:t>Exception: Sections of supply ducts less than 3 feet from the supply outlet shall not be required to comply with these requirements.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755" y="1473958"/>
            <a:ext cx="5379171" cy="4781500"/>
          </a:xfrm>
          <a:prstGeom prst="rect">
            <a:avLst/>
          </a:prstGeom>
          <a:ln>
            <a:solidFill>
              <a:schemeClr val="bg2">
                <a:lumMod val="50000"/>
              </a:schemeClr>
            </a:solidFill>
          </a:ln>
        </p:spPr>
      </p:pic>
    </p:spTree>
    <p:extLst>
      <p:ext uri="{BB962C8B-B14F-4D97-AF65-F5344CB8AC3E}">
        <p14:creationId xmlns:p14="http://schemas.microsoft.com/office/powerpoint/2010/main" val="1042187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334043" y="5889486"/>
            <a:ext cx="4937760"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Mecha</a:t>
            </a:r>
            <a:r>
              <a:rPr lang="en-US" sz="3300" dirty="0">
                <a:latin typeface="Arial Black" panose="020B0A04020102020204" pitchFamily="34" charset="0"/>
              </a:rPr>
              <a:t>nical</a:t>
            </a:r>
          </a:p>
        </p:txBody>
      </p:sp>
      <p:pic>
        <p:nvPicPr>
          <p:cNvPr id="3" name="Picture 2">
            <a:extLst>
              <a:ext uri="{FF2B5EF4-FFF2-40B4-BE49-F238E27FC236}">
                <a16:creationId xmlns:a16="http://schemas.microsoft.com/office/drawing/2014/main" id="{DCC3620E-A45A-4774-B49E-B3B5D6FFBEDB}"/>
              </a:ext>
            </a:extLst>
          </p:cNvPr>
          <p:cNvPicPr>
            <a:picLocks noChangeAspect="1"/>
          </p:cNvPicPr>
          <p:nvPr/>
        </p:nvPicPr>
        <p:blipFill>
          <a:blip r:embed="rId2"/>
          <a:stretch>
            <a:fillRect/>
          </a:stretch>
        </p:blipFill>
        <p:spPr>
          <a:xfrm>
            <a:off x="3334043" y="509027"/>
            <a:ext cx="8572500" cy="5048250"/>
          </a:xfrm>
          <a:prstGeom prst="rect">
            <a:avLst/>
          </a:prstGeom>
          <a:ln w="28575">
            <a:solidFill>
              <a:schemeClr val="bg2">
                <a:lumMod val="50000"/>
              </a:schemeClr>
            </a:solidFill>
          </a:ln>
        </p:spPr>
      </p:pic>
    </p:spTree>
    <p:extLst>
      <p:ext uri="{BB962C8B-B14F-4D97-AF65-F5344CB8AC3E}">
        <p14:creationId xmlns:p14="http://schemas.microsoft.com/office/powerpoint/2010/main" val="475085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45660"/>
            <a:ext cx="10334650" cy="1173707"/>
          </a:xfrm>
          <a:ln>
            <a:solidFill>
              <a:schemeClr val="bg2">
                <a:lumMod val="50000"/>
              </a:schemeClr>
            </a:solidFill>
          </a:ln>
        </p:spPr>
        <p:txBody>
          <a:bodyPr>
            <a:normAutofit fontScale="90000"/>
          </a:bodyPr>
          <a:lstStyle/>
          <a:p>
            <a:r>
              <a:rPr lang="en-US" sz="4400" b="1" dirty="0"/>
              <a:t>KITCHEN EXHAUST AND MAKE-UP AIR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3762" y="1610436"/>
            <a:ext cx="7315200" cy="4708478"/>
          </a:xfrm>
          <a:ln>
            <a:solidFill>
              <a:schemeClr val="bg2">
                <a:lumMod val="50000"/>
              </a:schemeClr>
            </a:solidFill>
          </a:ln>
        </p:spPr>
      </p:pic>
      <p:sp>
        <p:nvSpPr>
          <p:cNvPr id="5" name="TextBox 4"/>
          <p:cNvSpPr txBox="1"/>
          <p:nvPr/>
        </p:nvSpPr>
        <p:spPr>
          <a:xfrm>
            <a:off x="464024" y="1924335"/>
            <a:ext cx="3794077" cy="3693319"/>
          </a:xfrm>
          <a:prstGeom prst="rect">
            <a:avLst/>
          </a:prstGeom>
          <a:noFill/>
          <a:ln>
            <a:solidFill>
              <a:schemeClr val="bg2">
                <a:lumMod val="50000"/>
              </a:schemeClr>
            </a:solidFill>
          </a:ln>
        </p:spPr>
        <p:txBody>
          <a:bodyPr wrap="square" rtlCol="0">
            <a:spAutoFit/>
          </a:bodyPr>
          <a:lstStyle/>
          <a:p>
            <a:r>
              <a:rPr lang="en-US" sz="2600" dirty="0">
                <a:latin typeface="Arial" panose="020B0604020202020204" pitchFamily="34" charset="0"/>
              </a:rPr>
              <a:t>Kitchen exhaust hoods that exhaust more than 400 cfm, shall have a natural or mechanical make-up air system.  Dampers shall automatically open when the exhaust hood is activated.</a:t>
            </a:r>
          </a:p>
        </p:txBody>
      </p:sp>
    </p:spTree>
    <p:extLst>
      <p:ext uri="{BB962C8B-B14F-4D97-AF65-F5344CB8AC3E}">
        <p14:creationId xmlns:p14="http://schemas.microsoft.com/office/powerpoint/2010/main" val="256668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3662"/>
            <a:ext cx="10931857" cy="965579"/>
          </a:xfrm>
          <a:ln>
            <a:solidFill>
              <a:schemeClr val="bg2">
                <a:lumMod val="50000"/>
              </a:schemeClr>
            </a:solidFill>
          </a:ln>
        </p:spPr>
        <p:txBody>
          <a:bodyPr/>
          <a:lstStyle/>
          <a:p>
            <a:r>
              <a:rPr lang="en-US" sz="4400" b="1" dirty="0">
                <a:solidFill>
                  <a:prstClr val="black"/>
                </a:solidFill>
              </a:rPr>
              <a:t>KITCHEN EXHAUST AND MAKE-UP AIR</a:t>
            </a:r>
            <a:endParaRPr lang="en-US" dirty="0"/>
          </a:p>
        </p:txBody>
      </p:sp>
      <p:pic>
        <p:nvPicPr>
          <p:cNvPr id="1026" name="Picture 2" descr="C:\Users\Robert\Desktop\Kitchen make-up air 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2126" y="1364777"/>
            <a:ext cx="7165074" cy="5213444"/>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5093" y="2044468"/>
            <a:ext cx="3521122" cy="3293209"/>
          </a:xfrm>
          <a:prstGeom prst="rect">
            <a:avLst/>
          </a:prstGeom>
          <a:noFill/>
          <a:ln>
            <a:solidFill>
              <a:schemeClr val="bg2">
                <a:lumMod val="50000"/>
              </a:schemeClr>
            </a:solidFill>
          </a:ln>
        </p:spPr>
        <p:txBody>
          <a:bodyPr wrap="square" rtlCol="0">
            <a:spAutoFit/>
          </a:bodyPr>
          <a:lstStyle/>
          <a:p>
            <a:r>
              <a:rPr lang="en-US" sz="2600" dirty="0">
                <a:latin typeface="Arial" panose="020B0604020202020204" pitchFamily="34" charset="0"/>
              </a:rPr>
              <a:t>Inlet from the make-up air can be in another room as long as there is a permanent opening between the kitchen and the room where the outside air damper is located.</a:t>
            </a:r>
          </a:p>
        </p:txBody>
      </p:sp>
    </p:spTree>
    <p:extLst>
      <p:ext uri="{BB962C8B-B14F-4D97-AF65-F5344CB8AC3E}">
        <p14:creationId xmlns:p14="http://schemas.microsoft.com/office/powerpoint/2010/main" val="1710609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32012"/>
            <a:ext cx="10018713" cy="873457"/>
          </a:xfrm>
          <a:ln>
            <a:solidFill>
              <a:schemeClr val="bg2">
                <a:lumMod val="50000"/>
              </a:schemeClr>
            </a:solidFill>
          </a:ln>
        </p:spPr>
        <p:txBody>
          <a:bodyPr>
            <a:normAutofit/>
          </a:bodyPr>
          <a:lstStyle/>
          <a:p>
            <a:r>
              <a:rPr lang="en-US" sz="4600" b="1" cap="all" dirty="0"/>
              <a:t>Kitchen  cooking  equipment</a:t>
            </a:r>
          </a:p>
        </p:txBody>
      </p:sp>
      <p:sp>
        <p:nvSpPr>
          <p:cNvPr id="3" name="Content Placeholder 2"/>
          <p:cNvSpPr>
            <a:spLocks noGrp="1"/>
          </p:cNvSpPr>
          <p:nvPr>
            <p:ph idx="1"/>
          </p:nvPr>
        </p:nvSpPr>
        <p:spPr>
          <a:xfrm>
            <a:off x="914400" y="1187355"/>
            <a:ext cx="10931857" cy="5540991"/>
          </a:xfrm>
          <a:ln>
            <a:solidFill>
              <a:schemeClr val="bg2">
                <a:lumMod val="50000"/>
              </a:schemeClr>
            </a:solidFill>
          </a:ln>
        </p:spPr>
        <p:txBody>
          <a:bodyPr anchor="t" anchorCtr="0">
            <a:normAutofit/>
          </a:bodyPr>
          <a:lstStyle/>
          <a:p>
            <a:r>
              <a:rPr lang="en-US" dirty="0">
                <a:latin typeface="Arial" panose="020B0604020202020204" pitchFamily="34" charset="0"/>
              </a:rPr>
              <a:t>Overhead and downdraft exhaust systems must be listed for such use.</a:t>
            </a:r>
          </a:p>
          <a:p>
            <a:r>
              <a:rPr lang="en-US" dirty="0">
                <a:latin typeface="Arial" panose="020B0604020202020204" pitchFamily="34" charset="0"/>
              </a:rPr>
              <a:t>Open top broiler units must have an overhead exhaust hood or downdraft hood.</a:t>
            </a:r>
          </a:p>
          <a:p>
            <a:r>
              <a:rPr lang="en-US" dirty="0">
                <a:latin typeface="Arial" panose="020B0604020202020204" pitchFamily="34" charset="0"/>
              </a:rPr>
              <a:t>Kitchen exhaust systems must discharge to the exterior unless listed for recirculating exhaust air.</a:t>
            </a:r>
          </a:p>
          <a:p>
            <a:r>
              <a:rPr lang="en-US" dirty="0">
                <a:latin typeface="Arial" panose="020B0604020202020204" pitchFamily="34" charset="0"/>
              </a:rPr>
              <a:t>Ducts for </a:t>
            </a:r>
            <a:r>
              <a:rPr lang="en-US" dirty="0">
                <a:solidFill>
                  <a:srgbClr val="FF0000"/>
                </a:solidFill>
                <a:latin typeface="Arial" panose="020B0604020202020204" pitchFamily="34" charset="0"/>
              </a:rPr>
              <a:t>domestic kitchen cooking appliances </a:t>
            </a:r>
            <a:r>
              <a:rPr lang="en-US" dirty="0">
                <a:latin typeface="Arial" panose="020B0604020202020204" pitchFamily="34" charset="0"/>
              </a:rPr>
              <a:t>equipped  with down-draft exhaust systems shall be permitted to be constructed of schedule 40 PVC pipe and fittings provided that the installation complies with all of the following:</a:t>
            </a:r>
          </a:p>
          <a:p>
            <a:r>
              <a:rPr lang="en-US" dirty="0">
                <a:latin typeface="Arial" panose="020B0604020202020204" pitchFamily="34" charset="0"/>
              </a:rPr>
              <a:t>1. The duct is installed under a concrete slab poured on grade.</a:t>
            </a:r>
          </a:p>
          <a:p>
            <a:r>
              <a:rPr lang="en-US" dirty="0">
                <a:latin typeface="Arial" panose="020B0604020202020204" pitchFamily="34" charset="0"/>
              </a:rPr>
              <a:t>2. The underfloor trench in which the duct is installed is completely backfilled with sand or gravel.</a:t>
            </a:r>
          </a:p>
          <a:p>
            <a:r>
              <a:rPr lang="en-US" dirty="0">
                <a:latin typeface="Arial" panose="020B0604020202020204" pitchFamily="34" charset="0"/>
              </a:rPr>
              <a:t>3. The PVC duct extends not more than 1 inch above the indoor concrete floor surface.</a:t>
            </a:r>
          </a:p>
          <a:p>
            <a:r>
              <a:rPr lang="en-US" dirty="0">
                <a:latin typeface="Arial" panose="020B0604020202020204" pitchFamily="34" charset="0"/>
              </a:rPr>
              <a:t>4. The PVC duct extends not more than 1 inch above grade outside of the building.</a:t>
            </a:r>
          </a:p>
          <a:p>
            <a:r>
              <a:rPr lang="en-US" dirty="0">
                <a:latin typeface="Arial" panose="020B0604020202020204" pitchFamily="34" charset="0"/>
              </a:rPr>
              <a:t>5. The PVC ducts are solvent cemented.</a:t>
            </a:r>
          </a:p>
        </p:txBody>
      </p:sp>
    </p:spTree>
    <p:extLst>
      <p:ext uri="{BB962C8B-B14F-4D97-AF65-F5344CB8AC3E}">
        <p14:creationId xmlns:p14="http://schemas.microsoft.com/office/powerpoint/2010/main" val="659951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334043" y="5889486"/>
            <a:ext cx="4937760"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Mecha</a:t>
            </a:r>
            <a:r>
              <a:rPr lang="en-US" sz="3300" dirty="0">
                <a:latin typeface="Arial Black" panose="020B0A04020102020204" pitchFamily="34" charset="0"/>
              </a:rPr>
              <a:t>nical</a:t>
            </a:r>
          </a:p>
        </p:txBody>
      </p:sp>
      <p:pic>
        <p:nvPicPr>
          <p:cNvPr id="4" name="Picture 3">
            <a:extLst>
              <a:ext uri="{FF2B5EF4-FFF2-40B4-BE49-F238E27FC236}">
                <a16:creationId xmlns:a16="http://schemas.microsoft.com/office/drawing/2014/main" id="{68882F31-EF1C-41C2-A955-E1A8820A878E}"/>
              </a:ext>
            </a:extLst>
          </p:cNvPr>
          <p:cNvPicPr>
            <a:picLocks noChangeAspect="1"/>
          </p:cNvPicPr>
          <p:nvPr/>
        </p:nvPicPr>
        <p:blipFill>
          <a:blip r:embed="rId2"/>
          <a:stretch>
            <a:fillRect/>
          </a:stretch>
        </p:blipFill>
        <p:spPr>
          <a:xfrm>
            <a:off x="5970896" y="2461147"/>
            <a:ext cx="4865428" cy="4226256"/>
          </a:xfrm>
          <a:prstGeom prst="rect">
            <a:avLst/>
          </a:prstGeom>
          <a:ln w="28575">
            <a:solidFill>
              <a:schemeClr val="bg2">
                <a:lumMod val="50000"/>
              </a:schemeClr>
            </a:solidFill>
          </a:ln>
        </p:spPr>
      </p:pic>
      <p:sp>
        <p:nvSpPr>
          <p:cNvPr id="3" name="TextBox 2"/>
          <p:cNvSpPr txBox="1"/>
          <p:nvPr/>
        </p:nvSpPr>
        <p:spPr>
          <a:xfrm>
            <a:off x="791570" y="1070760"/>
            <a:ext cx="10699845" cy="861774"/>
          </a:xfrm>
          <a:prstGeom prst="rect">
            <a:avLst/>
          </a:prstGeom>
          <a:noFill/>
          <a:ln>
            <a:solidFill>
              <a:schemeClr val="bg2">
                <a:lumMod val="50000"/>
              </a:schemeClr>
            </a:solidFill>
          </a:ln>
        </p:spPr>
        <p:txBody>
          <a:bodyPr wrap="square" rtlCol="0">
            <a:spAutoFit/>
          </a:bodyPr>
          <a:lstStyle/>
          <a:p>
            <a:pPr lvl="0"/>
            <a:r>
              <a:rPr lang="en-US" sz="2500" dirty="0">
                <a:solidFill>
                  <a:prstClr val="black"/>
                </a:solidFill>
                <a:latin typeface="Arial" panose="020B0604020202020204" pitchFamily="34" charset="0"/>
                <a:cs typeface="Arial" panose="020B0604020202020204" pitchFamily="34" charset="0"/>
              </a:rPr>
              <a:t>The passageway of dryer exhaust duct terminals shall be </a:t>
            </a:r>
            <a:r>
              <a:rPr lang="en-US" sz="2500" u="sng" dirty="0">
                <a:solidFill>
                  <a:prstClr val="black"/>
                </a:solidFill>
                <a:latin typeface="Arial" panose="020B0604020202020204" pitchFamily="34" charset="0"/>
                <a:cs typeface="Arial" panose="020B0604020202020204" pitchFamily="34" charset="0"/>
              </a:rPr>
              <a:t>undiminished</a:t>
            </a:r>
            <a:r>
              <a:rPr lang="en-US" sz="2500" dirty="0">
                <a:solidFill>
                  <a:prstClr val="black"/>
                </a:solidFill>
                <a:latin typeface="Arial" panose="020B0604020202020204" pitchFamily="34" charset="0"/>
                <a:cs typeface="Arial" panose="020B0604020202020204" pitchFamily="34" charset="0"/>
              </a:rPr>
              <a:t> in size and shall provide an open area of not less than 12.5 square inches</a:t>
            </a:r>
          </a:p>
        </p:txBody>
      </p:sp>
      <p:sp>
        <p:nvSpPr>
          <p:cNvPr id="5" name="TextBox 4"/>
          <p:cNvSpPr txBox="1"/>
          <p:nvPr/>
        </p:nvSpPr>
        <p:spPr>
          <a:xfrm>
            <a:off x="791571" y="150125"/>
            <a:ext cx="10699844" cy="738664"/>
          </a:xfrm>
          <a:prstGeom prst="rect">
            <a:avLst/>
          </a:prstGeom>
          <a:noFill/>
          <a:ln>
            <a:solidFill>
              <a:schemeClr val="bg2">
                <a:lumMod val="50000"/>
              </a:schemeClr>
            </a:solidFill>
          </a:ln>
        </p:spPr>
        <p:txBody>
          <a:bodyPr wrap="square" rtlCol="0">
            <a:spAutoFit/>
          </a:bodyPr>
          <a:lstStyle/>
          <a:p>
            <a:pPr algn="ctr"/>
            <a:r>
              <a:rPr lang="en-US" sz="4200" b="1" cap="all" dirty="0"/>
              <a:t>DRYER EXHAUST DUCTS</a:t>
            </a:r>
          </a:p>
        </p:txBody>
      </p:sp>
    </p:spTree>
    <p:extLst>
      <p:ext uri="{BB962C8B-B14F-4D97-AF65-F5344CB8AC3E}">
        <p14:creationId xmlns:p14="http://schemas.microsoft.com/office/powerpoint/2010/main" val="3189762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2333767" y="1915626"/>
            <a:ext cx="8807845" cy="3554819"/>
          </a:xfrm>
          <a:prstGeom prst="rect">
            <a:avLst/>
          </a:prstGeom>
          <a:noFill/>
          <a:ln>
            <a:solidFill>
              <a:schemeClr val="bg2">
                <a:lumMod val="50000"/>
              </a:schemeClr>
            </a:solidFill>
          </a:ln>
        </p:spPr>
        <p:txBody>
          <a:bodyPr wrap="square" rtlCol="0">
            <a:spAutoFit/>
          </a:bodyPr>
          <a:lstStyle/>
          <a:p>
            <a:r>
              <a:rPr lang="en-US" sz="2500" dirty="0">
                <a:latin typeface="Arial" panose="020B0604020202020204" pitchFamily="34" charset="0"/>
                <a:cs typeface="Arial" panose="020B0604020202020204" pitchFamily="34" charset="0"/>
              </a:rPr>
              <a:t>Length Identification. </a:t>
            </a:r>
          </a:p>
          <a:p>
            <a:r>
              <a:rPr lang="en-US" sz="2500" dirty="0">
                <a:latin typeface="Arial" panose="020B0604020202020204" pitchFamily="34" charset="0"/>
                <a:cs typeface="Arial" panose="020B0604020202020204" pitchFamily="34" charset="0"/>
              </a:rPr>
              <a:t>Where the exhaust duct equivalent length </a:t>
            </a:r>
            <a:r>
              <a:rPr lang="en-US" sz="2500" dirty="0">
                <a:solidFill>
                  <a:srgbClr val="FF0000"/>
                </a:solidFill>
                <a:latin typeface="Arial" panose="020B0604020202020204" pitchFamily="34" charset="0"/>
                <a:cs typeface="Arial" panose="020B0604020202020204" pitchFamily="34" charset="0"/>
              </a:rPr>
              <a:t>exceeds 35 feet</a:t>
            </a:r>
            <a:r>
              <a:rPr lang="en-US" sz="2500" dirty="0">
                <a:latin typeface="Arial" panose="020B0604020202020204" pitchFamily="34" charset="0"/>
                <a:cs typeface="Arial" panose="020B0604020202020204" pitchFamily="34" charset="0"/>
              </a:rPr>
              <a:t>, the equivalent length of the exhaust duct shall be identified on a permanent label or tag. The label or tag shall be located within 6 feet of the exhaust duct connection.</a:t>
            </a: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Dryer ducts installed in wall cavities shall be provided with sufficient space that the wall cavity does not compress or change the natural shape of the duct.</a:t>
            </a:r>
          </a:p>
        </p:txBody>
      </p:sp>
      <p:sp>
        <p:nvSpPr>
          <p:cNvPr id="6" name="TextBox 5">
            <a:extLst>
              <a:ext uri="{FF2B5EF4-FFF2-40B4-BE49-F238E27FC236}">
                <a16:creationId xmlns:a16="http://schemas.microsoft.com/office/drawing/2014/main" id="{F70878EE-43FD-42F4-B1DB-4440C5A6E3D1}"/>
              </a:ext>
            </a:extLst>
          </p:cNvPr>
          <p:cNvSpPr txBox="1"/>
          <p:nvPr/>
        </p:nvSpPr>
        <p:spPr>
          <a:xfrm>
            <a:off x="3334043" y="5889486"/>
            <a:ext cx="4937760"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Mecha</a:t>
            </a:r>
            <a:r>
              <a:rPr lang="en-US" sz="3300" dirty="0">
                <a:latin typeface="Arial Black" panose="020B0A04020102020204" pitchFamily="34" charset="0"/>
              </a:rPr>
              <a:t>nical</a:t>
            </a:r>
          </a:p>
        </p:txBody>
      </p:sp>
      <p:sp>
        <p:nvSpPr>
          <p:cNvPr id="3" name="TextBox 2"/>
          <p:cNvSpPr txBox="1"/>
          <p:nvPr/>
        </p:nvSpPr>
        <p:spPr>
          <a:xfrm>
            <a:off x="2715905" y="327546"/>
            <a:ext cx="7656394" cy="738664"/>
          </a:xfrm>
          <a:prstGeom prst="rect">
            <a:avLst/>
          </a:prstGeom>
          <a:noFill/>
          <a:ln>
            <a:solidFill>
              <a:schemeClr val="bg2">
                <a:lumMod val="50000"/>
              </a:schemeClr>
            </a:solidFill>
          </a:ln>
        </p:spPr>
        <p:txBody>
          <a:bodyPr wrap="square" rtlCol="0">
            <a:spAutoFit/>
          </a:bodyPr>
          <a:lstStyle/>
          <a:p>
            <a:pPr lvl="0" algn="ctr"/>
            <a:r>
              <a:rPr lang="en-US" sz="4200" b="1" cap="all" dirty="0">
                <a:solidFill>
                  <a:prstClr val="black"/>
                </a:solidFill>
              </a:rPr>
              <a:t>DRYER EXHAUST DUCTS</a:t>
            </a:r>
          </a:p>
        </p:txBody>
      </p:sp>
    </p:spTree>
    <p:extLst>
      <p:ext uri="{BB962C8B-B14F-4D97-AF65-F5344CB8AC3E}">
        <p14:creationId xmlns:p14="http://schemas.microsoft.com/office/powerpoint/2010/main" val="522641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334043" y="5889486"/>
            <a:ext cx="4937760"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Mecha</a:t>
            </a:r>
            <a:r>
              <a:rPr lang="en-US" sz="3300" dirty="0">
                <a:latin typeface="Arial Black" panose="020B0A04020102020204" pitchFamily="34" charset="0"/>
              </a:rPr>
              <a:t>nical</a:t>
            </a:r>
          </a:p>
        </p:txBody>
      </p:sp>
      <p:pic>
        <p:nvPicPr>
          <p:cNvPr id="3" name="Picture 2">
            <a:extLst>
              <a:ext uri="{FF2B5EF4-FFF2-40B4-BE49-F238E27FC236}">
                <a16:creationId xmlns:a16="http://schemas.microsoft.com/office/drawing/2014/main" id="{1D3CF57B-89C9-4ACE-85C2-20EB90F2FE23}"/>
              </a:ext>
            </a:extLst>
          </p:cNvPr>
          <p:cNvPicPr>
            <a:picLocks noChangeAspect="1"/>
          </p:cNvPicPr>
          <p:nvPr/>
        </p:nvPicPr>
        <p:blipFill>
          <a:blip r:embed="rId2"/>
          <a:stretch>
            <a:fillRect/>
          </a:stretch>
        </p:blipFill>
        <p:spPr>
          <a:xfrm>
            <a:off x="3334043" y="482482"/>
            <a:ext cx="7048500" cy="5095875"/>
          </a:xfrm>
          <a:prstGeom prst="rect">
            <a:avLst/>
          </a:prstGeom>
        </p:spPr>
      </p:pic>
    </p:spTree>
    <p:extLst>
      <p:ext uri="{BB962C8B-B14F-4D97-AF65-F5344CB8AC3E}">
        <p14:creationId xmlns:p14="http://schemas.microsoft.com/office/powerpoint/2010/main" val="41016293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00252"/>
            <a:ext cx="10018713" cy="982638"/>
          </a:xfrm>
          <a:ln>
            <a:solidFill>
              <a:schemeClr val="bg2">
                <a:lumMod val="50000"/>
              </a:schemeClr>
            </a:solidFill>
          </a:ln>
        </p:spPr>
        <p:txBody>
          <a:bodyPr>
            <a:normAutofit fontScale="90000"/>
          </a:bodyPr>
          <a:lstStyle/>
          <a:p>
            <a:r>
              <a:rPr lang="en-US" sz="4600" b="1" cap="all" dirty="0"/>
              <a:t>Maximum Exhaust duct length</a:t>
            </a:r>
          </a:p>
        </p:txBody>
      </p:sp>
      <p:sp>
        <p:nvSpPr>
          <p:cNvPr id="3" name="Content Placeholder 2"/>
          <p:cNvSpPr>
            <a:spLocks noGrp="1"/>
          </p:cNvSpPr>
          <p:nvPr>
            <p:ph idx="1"/>
          </p:nvPr>
        </p:nvSpPr>
        <p:spPr>
          <a:xfrm>
            <a:off x="1484310" y="1310185"/>
            <a:ext cx="10018713" cy="5322627"/>
          </a:xfrm>
        </p:spPr>
        <p:txBody>
          <a:bodyPr anchor="t" anchorCtr="0"/>
          <a:lstStyle/>
          <a:p>
            <a:r>
              <a:rPr lang="en-US" dirty="0"/>
              <a:t>Exhaust duct length shall determined by the following chart.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73" y="1705970"/>
            <a:ext cx="11900847" cy="5022376"/>
          </a:xfrm>
          <a:prstGeom prst="rect">
            <a:avLst/>
          </a:prstGeom>
        </p:spPr>
      </p:pic>
    </p:spTree>
    <p:extLst>
      <p:ext uri="{BB962C8B-B14F-4D97-AF65-F5344CB8AC3E}">
        <p14:creationId xmlns:p14="http://schemas.microsoft.com/office/powerpoint/2010/main" val="108075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8364" y="395785"/>
            <a:ext cx="5268036" cy="682388"/>
          </a:xfrm>
          <a:ln>
            <a:solidFill>
              <a:schemeClr val="accent1">
                <a:shade val="50000"/>
              </a:schemeClr>
            </a:solidFill>
          </a:ln>
        </p:spPr>
        <p:txBody>
          <a:bodyPr>
            <a:noAutofit/>
          </a:bodyPr>
          <a:lstStyle/>
          <a:p>
            <a:r>
              <a:rPr lang="en-US" sz="4000" dirty="0"/>
              <a:t>ROOF OVERHANGS</a:t>
            </a:r>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19482" b="19482"/>
          <a:stretch>
            <a:fillRect/>
          </a:stretch>
        </p:blipFill>
        <p:spPr>
          <a:xfrm>
            <a:off x="5547055" y="1501254"/>
            <a:ext cx="6258257" cy="4831308"/>
          </a:xfrm>
          <a:effectLst/>
          <a:scene3d>
            <a:camera prst="perspectiveRight" fov="0">
              <a:rot lat="0" lon="0" rev="0"/>
            </a:camera>
            <a:lightRig rig="threePt" dir="t">
              <a:rot lat="0" lon="0" rev="2700000"/>
            </a:lightRig>
          </a:scene3d>
          <a:sp3d/>
        </p:spPr>
      </p:pic>
      <p:sp>
        <p:nvSpPr>
          <p:cNvPr id="6" name="Text Placeholder 5"/>
          <p:cNvSpPr>
            <a:spLocks noGrp="1"/>
          </p:cNvSpPr>
          <p:nvPr>
            <p:ph type="body" sz="half" idx="2"/>
          </p:nvPr>
        </p:nvSpPr>
        <p:spPr>
          <a:xfrm>
            <a:off x="232013" y="1405718"/>
            <a:ext cx="5158854" cy="4599297"/>
          </a:xfrm>
          <a:ln>
            <a:solidFill>
              <a:schemeClr val="accent1">
                <a:shade val="50000"/>
              </a:schemeClr>
            </a:solidFill>
          </a:ln>
        </p:spPr>
        <p:txBody>
          <a:bodyPr anchor="t" anchorCtr="0">
            <a:normAutofit/>
          </a:bodyPr>
          <a:lstStyle/>
          <a:p>
            <a:pPr algn="l"/>
            <a:r>
              <a:rPr lang="en-US" sz="2600" dirty="0">
                <a:latin typeface="Arial" panose="020B0604020202020204" pitchFamily="34" charset="0"/>
              </a:rPr>
              <a:t>Roof overhangs within 5’-0” to 2’-0” from the property line must have:</a:t>
            </a:r>
          </a:p>
          <a:p>
            <a:pPr algn="l"/>
            <a:r>
              <a:rPr lang="en-US" sz="2600" dirty="0">
                <a:latin typeface="Arial" panose="020B0604020202020204" pitchFamily="34" charset="0"/>
              </a:rPr>
              <a:t>  1) The underside of the soffit 	     	one hour rated or;</a:t>
            </a:r>
          </a:p>
          <a:p>
            <a:pPr algn="l"/>
            <a:r>
              <a:rPr lang="en-US" sz="2600" dirty="0">
                <a:latin typeface="Arial" panose="020B0604020202020204" pitchFamily="34" charset="0"/>
              </a:rPr>
              <a:t>  2) Fire blocking is installed from                  	the top of the wall to the 	   	underside of the roof deck.</a:t>
            </a:r>
          </a:p>
        </p:txBody>
      </p:sp>
    </p:spTree>
    <p:extLst>
      <p:ext uri="{BB962C8B-B14F-4D97-AF65-F5344CB8AC3E}">
        <p14:creationId xmlns:p14="http://schemas.microsoft.com/office/powerpoint/2010/main" val="3986668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663" y="286604"/>
            <a:ext cx="10018713" cy="996286"/>
          </a:xfrm>
          <a:ln>
            <a:solidFill>
              <a:schemeClr val="bg2">
                <a:lumMod val="50000"/>
              </a:schemeClr>
            </a:solidFill>
          </a:ln>
        </p:spPr>
        <p:txBody>
          <a:bodyPr>
            <a:normAutofit fontScale="90000"/>
          </a:bodyPr>
          <a:lstStyle/>
          <a:p>
            <a:r>
              <a:rPr lang="en-US" sz="4600" b="1" cap="all" dirty="0">
                <a:solidFill>
                  <a:prstClr val="black"/>
                </a:solidFill>
              </a:rPr>
              <a:t>Maximum Exhaust duct length</a:t>
            </a:r>
            <a:endParaRPr lang="en-US" dirty="0"/>
          </a:p>
        </p:txBody>
      </p:sp>
      <p:sp>
        <p:nvSpPr>
          <p:cNvPr id="3" name="Content Placeholder 2"/>
          <p:cNvSpPr>
            <a:spLocks noGrp="1"/>
          </p:cNvSpPr>
          <p:nvPr>
            <p:ph idx="1"/>
          </p:nvPr>
        </p:nvSpPr>
        <p:spPr>
          <a:xfrm>
            <a:off x="1484310" y="1282891"/>
            <a:ext cx="10018713" cy="4508310"/>
          </a:xfrm>
        </p:spPr>
        <p:txBody>
          <a:bodyPr anchor="t" anchorCtr="0"/>
          <a:lstStyle/>
          <a:p>
            <a:r>
              <a:rPr lang="en-US" dirty="0"/>
              <a:t>Duct length that exceeds the chart can be approved if verified using an air flow test using a flow hood or flow grid or other approved equipment.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403" y="2115404"/>
            <a:ext cx="8393373" cy="4644376"/>
          </a:xfrm>
          <a:prstGeom prst="rect">
            <a:avLst/>
          </a:prstGeom>
          <a:ln>
            <a:solidFill>
              <a:schemeClr val="bg2">
                <a:lumMod val="50000"/>
              </a:schemeClr>
            </a:solidFill>
          </a:ln>
        </p:spPr>
      </p:pic>
    </p:spTree>
    <p:extLst>
      <p:ext uri="{BB962C8B-B14F-4D97-AF65-F5344CB8AC3E}">
        <p14:creationId xmlns:p14="http://schemas.microsoft.com/office/powerpoint/2010/main" val="591259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3334043" y="2182505"/>
            <a:ext cx="7877908" cy="1246495"/>
          </a:xfrm>
          <a:prstGeom prst="rect">
            <a:avLst/>
          </a:prstGeom>
          <a:noFill/>
          <a:ln>
            <a:solidFill>
              <a:schemeClr val="bg2">
                <a:lumMod val="50000"/>
              </a:schemeClr>
            </a:solidFill>
          </a:ln>
        </p:spPr>
        <p:txBody>
          <a:bodyPr wrap="square" rtlCol="0">
            <a:spAutoFit/>
          </a:bodyPr>
          <a:lstStyle/>
          <a:p>
            <a:r>
              <a:rPr lang="en-US" sz="2500" dirty="0">
                <a:latin typeface="Arial" panose="020B0604020202020204" pitchFamily="34" charset="0"/>
                <a:cs typeface="Arial" panose="020B0604020202020204" pitchFamily="34" charset="0"/>
              </a:rPr>
              <a:t>Joints, Seams and Connections. Snap-lock and button-lock have previously been exempt from the requirement of tapes and mastics, no more, however.</a:t>
            </a:r>
          </a:p>
        </p:txBody>
      </p:sp>
      <p:sp>
        <p:nvSpPr>
          <p:cNvPr id="6" name="TextBox 5">
            <a:extLst>
              <a:ext uri="{FF2B5EF4-FFF2-40B4-BE49-F238E27FC236}">
                <a16:creationId xmlns:a16="http://schemas.microsoft.com/office/drawing/2014/main" id="{F70878EE-43FD-42F4-B1DB-4440C5A6E3D1}"/>
              </a:ext>
            </a:extLst>
          </p:cNvPr>
          <p:cNvSpPr txBox="1"/>
          <p:nvPr/>
        </p:nvSpPr>
        <p:spPr>
          <a:xfrm>
            <a:off x="3334043" y="5889486"/>
            <a:ext cx="4937760"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Mecha</a:t>
            </a:r>
            <a:r>
              <a:rPr lang="en-US" sz="3300" dirty="0">
                <a:latin typeface="Arial Black" panose="020B0A04020102020204" pitchFamily="34" charset="0"/>
              </a:rPr>
              <a:t>nical</a:t>
            </a:r>
          </a:p>
        </p:txBody>
      </p:sp>
      <p:sp>
        <p:nvSpPr>
          <p:cNvPr id="2" name="TextBox 1"/>
          <p:cNvSpPr txBox="1"/>
          <p:nvPr/>
        </p:nvSpPr>
        <p:spPr>
          <a:xfrm>
            <a:off x="2975212" y="327546"/>
            <a:ext cx="8236739" cy="769441"/>
          </a:xfrm>
          <a:prstGeom prst="rect">
            <a:avLst/>
          </a:prstGeom>
          <a:noFill/>
          <a:ln>
            <a:solidFill>
              <a:schemeClr val="bg2">
                <a:lumMod val="50000"/>
              </a:schemeClr>
            </a:solidFill>
          </a:ln>
        </p:spPr>
        <p:txBody>
          <a:bodyPr wrap="square" rtlCol="0">
            <a:spAutoFit/>
          </a:bodyPr>
          <a:lstStyle/>
          <a:p>
            <a:pPr algn="ctr"/>
            <a:r>
              <a:rPr lang="en-US" sz="4400" dirty="0"/>
              <a:t>DUCT JOINT SEALING</a:t>
            </a:r>
          </a:p>
        </p:txBody>
      </p:sp>
    </p:spTree>
    <p:extLst>
      <p:ext uri="{BB962C8B-B14F-4D97-AF65-F5344CB8AC3E}">
        <p14:creationId xmlns:p14="http://schemas.microsoft.com/office/powerpoint/2010/main" val="2262358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334043" y="5889486"/>
            <a:ext cx="4937760"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Mecha</a:t>
            </a:r>
            <a:r>
              <a:rPr lang="en-US" sz="3300" dirty="0">
                <a:latin typeface="Arial Black" panose="020B0A04020102020204" pitchFamily="34" charset="0"/>
              </a:rPr>
              <a:t>nical</a:t>
            </a:r>
          </a:p>
        </p:txBody>
      </p:sp>
      <p:pic>
        <p:nvPicPr>
          <p:cNvPr id="4" name="Picture 3">
            <a:extLst>
              <a:ext uri="{FF2B5EF4-FFF2-40B4-BE49-F238E27FC236}">
                <a16:creationId xmlns:a16="http://schemas.microsoft.com/office/drawing/2014/main" id="{99008A29-E768-463B-B90A-741EE7A4EDFC}"/>
              </a:ext>
            </a:extLst>
          </p:cNvPr>
          <p:cNvPicPr>
            <a:picLocks noChangeAspect="1"/>
          </p:cNvPicPr>
          <p:nvPr/>
        </p:nvPicPr>
        <p:blipFill>
          <a:blip r:embed="rId2"/>
          <a:stretch>
            <a:fillRect/>
          </a:stretch>
        </p:blipFill>
        <p:spPr>
          <a:xfrm>
            <a:off x="3325653" y="368350"/>
            <a:ext cx="5540693" cy="5140643"/>
          </a:xfrm>
          <a:prstGeom prst="rect">
            <a:avLst/>
          </a:prstGeom>
          <a:ln w="28575">
            <a:solidFill>
              <a:schemeClr val="bg2">
                <a:lumMod val="50000"/>
              </a:schemeClr>
            </a:solidFill>
          </a:ln>
        </p:spPr>
      </p:pic>
      <p:sp>
        <p:nvSpPr>
          <p:cNvPr id="5" name="TextBox 4">
            <a:extLst>
              <a:ext uri="{FF2B5EF4-FFF2-40B4-BE49-F238E27FC236}">
                <a16:creationId xmlns:a16="http://schemas.microsoft.com/office/drawing/2014/main" id="{AE5FD1B9-6FAD-4843-A729-7B53A7D3FABB}"/>
              </a:ext>
            </a:extLst>
          </p:cNvPr>
          <p:cNvSpPr txBox="1"/>
          <p:nvPr/>
        </p:nvSpPr>
        <p:spPr>
          <a:xfrm>
            <a:off x="9253182" y="2507784"/>
            <a:ext cx="2483893" cy="861774"/>
          </a:xfrm>
          <a:prstGeom prst="rect">
            <a:avLst/>
          </a:prstGeom>
          <a:noFill/>
          <a:ln>
            <a:solidFill>
              <a:schemeClr val="bg2">
                <a:lumMod val="50000"/>
              </a:schemeClr>
            </a:solidFill>
          </a:ln>
        </p:spPr>
        <p:txBody>
          <a:bodyPr wrap="square" rtlCol="0">
            <a:spAutoFit/>
          </a:bodyPr>
          <a:lstStyle/>
          <a:p>
            <a:pPr algn="ctr"/>
            <a:r>
              <a:rPr lang="en-US" sz="2500" dirty="0">
                <a:latin typeface="Arial" panose="020B0604020202020204" pitchFamily="34" charset="0"/>
                <a:cs typeface="Arial" panose="020B0604020202020204" pitchFamily="34" charset="0"/>
              </a:rPr>
              <a:t>Snap Lock</a:t>
            </a:r>
          </a:p>
          <a:p>
            <a:pPr algn="ctr"/>
            <a:r>
              <a:rPr lang="en-US" sz="2500" dirty="0">
                <a:latin typeface="Arial" panose="020B0604020202020204" pitchFamily="34" charset="0"/>
                <a:cs typeface="Arial" panose="020B0604020202020204" pitchFamily="34" charset="0"/>
              </a:rPr>
              <a:t>Duct</a:t>
            </a:r>
          </a:p>
        </p:txBody>
      </p:sp>
    </p:spTree>
    <p:extLst>
      <p:ext uri="{BB962C8B-B14F-4D97-AF65-F5344CB8AC3E}">
        <p14:creationId xmlns:p14="http://schemas.microsoft.com/office/powerpoint/2010/main" val="3542562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073" y="95534"/>
            <a:ext cx="10018713" cy="859809"/>
          </a:xfrm>
          <a:ln>
            <a:solidFill>
              <a:schemeClr val="bg2">
                <a:lumMod val="50000"/>
              </a:schemeClr>
            </a:solidFill>
          </a:ln>
        </p:spPr>
        <p:txBody>
          <a:bodyPr>
            <a:normAutofit/>
          </a:bodyPr>
          <a:lstStyle/>
          <a:p>
            <a:r>
              <a:rPr lang="en-US" sz="4600" b="1" cap="all" dirty="0">
                <a:ln>
                  <a:noFill/>
                </a:ln>
                <a:solidFill>
                  <a:prstClr val="black"/>
                </a:solidFill>
                <a:ea typeface="+mn-ea"/>
                <a:cs typeface="+mn-cs"/>
              </a:rPr>
              <a:t>Return Air Openings</a:t>
            </a:r>
            <a:endParaRPr lang="en-US" sz="4600" cap="all" dirty="0"/>
          </a:p>
        </p:txBody>
      </p:sp>
      <p:sp>
        <p:nvSpPr>
          <p:cNvPr id="3" name="Content Placeholder 2"/>
          <p:cNvSpPr>
            <a:spLocks noGrp="1"/>
          </p:cNvSpPr>
          <p:nvPr>
            <p:ph idx="1"/>
          </p:nvPr>
        </p:nvSpPr>
        <p:spPr>
          <a:xfrm>
            <a:off x="259307" y="1119116"/>
            <a:ext cx="11709781" cy="5500048"/>
          </a:xfrm>
          <a:ln>
            <a:solidFill>
              <a:schemeClr val="bg2">
                <a:lumMod val="50000"/>
              </a:schemeClr>
            </a:solidFill>
          </a:ln>
        </p:spPr>
        <p:txBody>
          <a:bodyPr>
            <a:noAutofit/>
          </a:bodyPr>
          <a:lstStyle/>
          <a:p>
            <a:pPr marL="0" indent="0">
              <a:buNone/>
            </a:pPr>
            <a:endParaRPr lang="en-US" sz="2000" dirty="0">
              <a:latin typeface="Arial" panose="020B0604020202020204" pitchFamily="34" charset="0"/>
            </a:endParaRPr>
          </a:p>
          <a:p>
            <a:r>
              <a:rPr lang="en-US" sz="2000" dirty="0">
                <a:latin typeface="Arial" panose="020B0604020202020204" pitchFamily="34" charset="0"/>
              </a:rPr>
              <a:t>1. Openings shall not be located less than 10 feet measured in any direction from an open combustion chamber or draft hood located in the same room</a:t>
            </a:r>
          </a:p>
          <a:p>
            <a:r>
              <a:rPr lang="en-US" sz="2000" dirty="0">
                <a:latin typeface="Arial" panose="020B0604020202020204" pitchFamily="34" charset="0"/>
              </a:rPr>
              <a:t>2. The amount of return air taken from any room or space shall be not greater than the flow rate of supply air delivered to such room or space.</a:t>
            </a:r>
          </a:p>
          <a:p>
            <a:r>
              <a:rPr lang="en-US" sz="2000" dirty="0">
                <a:latin typeface="Arial" panose="020B0604020202020204" pitchFamily="34" charset="0"/>
              </a:rPr>
              <a:t>3. Return shall be sized in accordance with the appliance or equipment manufacturers’ installation instructions, Manual D or the design of the registered design professional.</a:t>
            </a:r>
          </a:p>
          <a:p>
            <a:r>
              <a:rPr lang="en-US" sz="2000" dirty="0">
                <a:latin typeface="Arial" panose="020B0604020202020204" pitchFamily="34" charset="0"/>
              </a:rPr>
              <a:t>4. Return air shall not be taken from a closet, bathroom, toilet room, kitchen, garage, mechanical room, boiler room, </a:t>
            </a:r>
            <a:r>
              <a:rPr lang="en-US" sz="2000" dirty="0">
                <a:solidFill>
                  <a:srgbClr val="FF0000"/>
                </a:solidFill>
                <a:latin typeface="Arial" panose="020B0604020202020204" pitchFamily="34" charset="0"/>
              </a:rPr>
              <a:t>furnace room </a:t>
            </a:r>
            <a:r>
              <a:rPr lang="en-US" sz="2000" dirty="0">
                <a:latin typeface="Arial" panose="020B0604020202020204" pitchFamily="34" charset="0"/>
              </a:rPr>
              <a:t>or unconditioned attic.</a:t>
            </a:r>
          </a:p>
          <a:p>
            <a:r>
              <a:rPr lang="en-US" sz="2000" dirty="0">
                <a:latin typeface="Arial" panose="020B0604020202020204" pitchFamily="34" charset="0"/>
              </a:rPr>
              <a:t>Exceptions:</a:t>
            </a:r>
          </a:p>
          <a:p>
            <a:r>
              <a:rPr lang="en-US" sz="2000" dirty="0">
                <a:latin typeface="Arial" panose="020B0604020202020204" pitchFamily="34" charset="0"/>
              </a:rPr>
              <a:t>1. Return air from a kitchen is not prohibited where such return air openings serve the kitchen only, and are located not less than 10 feet from the cooking appliances.</a:t>
            </a:r>
          </a:p>
          <a:p>
            <a:r>
              <a:rPr lang="en-US" sz="2000" dirty="0">
                <a:latin typeface="Arial" panose="020B0604020202020204" pitchFamily="34" charset="0"/>
              </a:rPr>
              <a:t>3. Taking return air from an unconditioned crawl space shall not be accomplished through a direct connection to the return side of a forced-air furnace. Transfer openings in the crawl space enclosure shall not be prohibited.</a:t>
            </a:r>
          </a:p>
        </p:txBody>
      </p:sp>
    </p:spTree>
    <p:extLst>
      <p:ext uri="{BB962C8B-B14F-4D97-AF65-F5344CB8AC3E}">
        <p14:creationId xmlns:p14="http://schemas.microsoft.com/office/powerpoint/2010/main" val="1578288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664" y="235424"/>
            <a:ext cx="10018713" cy="924635"/>
          </a:xfrm>
          <a:ln>
            <a:solidFill>
              <a:schemeClr val="bg2">
                <a:lumMod val="50000"/>
              </a:schemeClr>
            </a:solidFill>
          </a:ln>
        </p:spPr>
        <p:txBody>
          <a:bodyPr>
            <a:normAutofit/>
          </a:bodyPr>
          <a:lstStyle/>
          <a:p>
            <a:r>
              <a:rPr lang="en-US" sz="4200" b="1" cap="all" dirty="0">
                <a:ln>
                  <a:noFill/>
                </a:ln>
                <a:solidFill>
                  <a:prstClr val="black"/>
                </a:solidFill>
                <a:ea typeface="+mn-ea"/>
                <a:cs typeface="+mn-cs"/>
              </a:rPr>
              <a:t>Condensate  pumps</a:t>
            </a:r>
            <a:endParaRPr lang="en-US" sz="4200" b="1" cap="all" dirty="0"/>
          </a:p>
        </p:txBody>
      </p:sp>
      <p:sp>
        <p:nvSpPr>
          <p:cNvPr id="3" name="Content Placeholder 2"/>
          <p:cNvSpPr>
            <a:spLocks noGrp="1"/>
          </p:cNvSpPr>
          <p:nvPr>
            <p:ph idx="1"/>
          </p:nvPr>
        </p:nvSpPr>
        <p:spPr>
          <a:xfrm>
            <a:off x="1443367" y="1323833"/>
            <a:ext cx="10018713" cy="5336277"/>
          </a:xfrm>
          <a:ln>
            <a:solidFill>
              <a:schemeClr val="bg2">
                <a:lumMod val="50000"/>
              </a:schemeClr>
            </a:solidFill>
          </a:ln>
        </p:spPr>
        <p:txBody>
          <a:bodyPr anchor="t" anchorCtr="0"/>
          <a:lstStyle/>
          <a:p>
            <a:r>
              <a:rPr lang="en-US" dirty="0">
                <a:latin typeface="MeliorLTStd"/>
              </a:rPr>
              <a:t>Condensate pumps located in uninhabitable spaces, such as attics and crawl spaces, shall be connected to the appliance or equipment served such that when the pump fails, the appliance or equipment will be prevented from operating. Pumps shall be installed in accordance with the manufacturer’s instructions.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666" y="3357350"/>
            <a:ext cx="8311485" cy="3220872"/>
          </a:xfrm>
          <a:prstGeom prst="rect">
            <a:avLst/>
          </a:prstGeom>
        </p:spPr>
      </p:pic>
    </p:spTree>
    <p:extLst>
      <p:ext uri="{BB962C8B-B14F-4D97-AF65-F5344CB8AC3E}">
        <p14:creationId xmlns:p14="http://schemas.microsoft.com/office/powerpoint/2010/main" val="39231030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685735" y="5889486"/>
            <a:ext cx="4586068"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Fuel </a:t>
            </a:r>
            <a:r>
              <a:rPr lang="en-US" sz="3300" dirty="0">
                <a:latin typeface="Arial Black" panose="020B0A04020102020204" pitchFamily="34" charset="0"/>
              </a:rPr>
              <a:t>Gas</a:t>
            </a:r>
          </a:p>
        </p:txBody>
      </p:sp>
      <p:pic>
        <p:nvPicPr>
          <p:cNvPr id="4" name="Picture 3">
            <a:extLst>
              <a:ext uri="{FF2B5EF4-FFF2-40B4-BE49-F238E27FC236}">
                <a16:creationId xmlns:a16="http://schemas.microsoft.com/office/drawing/2014/main" id="{8E462D5A-71F9-4D69-BFAE-6335F9DBD116}"/>
              </a:ext>
            </a:extLst>
          </p:cNvPr>
          <p:cNvPicPr>
            <a:picLocks noChangeAspect="1"/>
          </p:cNvPicPr>
          <p:nvPr/>
        </p:nvPicPr>
        <p:blipFill>
          <a:blip r:embed="rId2"/>
          <a:stretch>
            <a:fillRect/>
          </a:stretch>
        </p:blipFill>
        <p:spPr>
          <a:xfrm>
            <a:off x="3685735" y="708438"/>
            <a:ext cx="7908798" cy="4678013"/>
          </a:xfrm>
          <a:prstGeom prst="rect">
            <a:avLst/>
          </a:prstGeom>
        </p:spPr>
      </p:pic>
    </p:spTree>
    <p:extLst>
      <p:ext uri="{BB962C8B-B14F-4D97-AF65-F5344CB8AC3E}">
        <p14:creationId xmlns:p14="http://schemas.microsoft.com/office/powerpoint/2010/main" val="202148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016" y="177422"/>
            <a:ext cx="10018713" cy="777922"/>
          </a:xfrm>
        </p:spPr>
        <p:txBody>
          <a:bodyPr>
            <a:normAutofit/>
          </a:bodyPr>
          <a:lstStyle/>
          <a:p>
            <a:r>
              <a:rPr lang="en-US" b="1" dirty="0"/>
              <a:t>CSST BONDING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684" y="1105469"/>
            <a:ext cx="10904561" cy="5550286"/>
          </a:xfrm>
          <a:ln w="31750">
            <a:solidFill>
              <a:schemeClr val="tx1"/>
            </a:solidFill>
          </a:ln>
        </p:spPr>
      </p:pic>
      <p:sp>
        <p:nvSpPr>
          <p:cNvPr id="5" name="Oval 4"/>
          <p:cNvSpPr/>
          <p:nvPr/>
        </p:nvSpPr>
        <p:spPr>
          <a:xfrm>
            <a:off x="6373504" y="3029803"/>
            <a:ext cx="3657600" cy="129653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91569" y="1269241"/>
            <a:ext cx="873457" cy="204716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1697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6" y="126242"/>
            <a:ext cx="11189126" cy="1320421"/>
          </a:xfrm>
          <a:ln>
            <a:solidFill>
              <a:schemeClr val="bg2">
                <a:lumMod val="50000"/>
              </a:schemeClr>
            </a:solidFill>
          </a:ln>
        </p:spPr>
        <p:txBody>
          <a:bodyPr>
            <a:noAutofit/>
          </a:bodyPr>
          <a:lstStyle/>
          <a:p>
            <a:r>
              <a:rPr lang="en-US" sz="4400" b="1" cap="all" dirty="0"/>
              <a:t>Protection of Concealed Piping Against Physical Damage</a:t>
            </a:r>
            <a:endParaRPr lang="en-US" sz="4400" cap="all" dirty="0"/>
          </a:p>
        </p:txBody>
      </p:sp>
      <p:sp>
        <p:nvSpPr>
          <p:cNvPr id="3" name="Content Placeholder 2"/>
          <p:cNvSpPr>
            <a:spLocks noGrp="1"/>
          </p:cNvSpPr>
          <p:nvPr>
            <p:ph idx="1"/>
          </p:nvPr>
        </p:nvSpPr>
        <p:spPr>
          <a:xfrm>
            <a:off x="245660" y="1473958"/>
            <a:ext cx="11257363" cy="5281683"/>
          </a:xfrm>
          <a:ln>
            <a:solidFill>
              <a:schemeClr val="bg2">
                <a:lumMod val="50000"/>
              </a:schemeClr>
            </a:solidFill>
          </a:ln>
        </p:spPr>
        <p:txBody>
          <a:bodyPr anchor="t" anchorCtr="0">
            <a:normAutofit/>
          </a:bodyPr>
          <a:lstStyle/>
          <a:p>
            <a:r>
              <a:rPr lang="en-US" dirty="0">
                <a:latin typeface="Arial" panose="020B0604020202020204" pitchFamily="34" charset="0"/>
              </a:rPr>
              <a:t>Notches or Bored Holes: Gas piping in bored holes or notches and the piping is within 1 ½” of the face to which sheetrock will be attached, the entire width of the stud plus 4” beyond each side of the stud shall be protected with a plate.</a:t>
            </a:r>
          </a:p>
          <a:p>
            <a:r>
              <a:rPr lang="en-US" dirty="0">
                <a:latin typeface="Arial" panose="020B0604020202020204" pitchFamily="34" charset="0"/>
              </a:rPr>
              <a:t>Piping Installed in Other Locations. Where the piping is located within a framing member and is less than 1 ½” inches from the framing member face to which wall, ceiling or floor membranes will be attached</a:t>
            </a:r>
            <a:r>
              <a:rPr lang="en-US" dirty="0">
                <a:solidFill>
                  <a:srgbClr val="FF0000"/>
                </a:solidFill>
                <a:latin typeface="Arial" panose="020B0604020202020204" pitchFamily="34" charset="0"/>
              </a:rPr>
              <a:t>, </a:t>
            </a:r>
            <a:r>
              <a:rPr lang="en-US" dirty="0">
                <a:solidFill>
                  <a:schemeClr val="tx2"/>
                </a:solidFill>
                <a:latin typeface="Arial" panose="020B0604020202020204" pitchFamily="34" charset="0"/>
              </a:rPr>
              <a:t>the piping shall be protected by shield plates that cover the width and length of the piping</a:t>
            </a:r>
            <a:r>
              <a:rPr lang="en-US" dirty="0">
                <a:solidFill>
                  <a:srgbClr val="FF0000"/>
                </a:solidFill>
                <a:latin typeface="Arial" panose="020B0604020202020204" pitchFamily="34" charset="0"/>
              </a:rPr>
              <a:t>. </a:t>
            </a:r>
            <a:r>
              <a:rPr lang="en-US" dirty="0">
                <a:latin typeface="Arial" panose="020B0604020202020204" pitchFamily="34" charset="0"/>
              </a:rPr>
              <a:t>Where the piping is located outside of a framing member and is located less than 1 ½” inches from the nearest edge of the face of the framing member to which the membrane will be attached</a:t>
            </a:r>
            <a:r>
              <a:rPr lang="en-US" dirty="0">
                <a:solidFill>
                  <a:schemeClr val="tx2"/>
                </a:solidFill>
                <a:latin typeface="Arial" panose="020B0604020202020204" pitchFamily="34" charset="0"/>
              </a:rPr>
              <a:t>, the piping shall be protected by shield plates that cover the width and length of the piping</a:t>
            </a:r>
          </a:p>
          <a:p>
            <a:endParaRPr lang="en-US" dirty="0">
              <a:latin typeface="Arial" panose="020B0604020202020204" pitchFamily="34" charset="0"/>
            </a:endParaRPr>
          </a:p>
        </p:txBody>
      </p:sp>
    </p:spTree>
    <p:extLst>
      <p:ext uri="{BB962C8B-B14F-4D97-AF65-F5344CB8AC3E}">
        <p14:creationId xmlns:p14="http://schemas.microsoft.com/office/powerpoint/2010/main" val="7295478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DC57-585A-46D7-A979-F7ED128B9463}"/>
              </a:ext>
            </a:extLst>
          </p:cNvPr>
          <p:cNvSpPr>
            <a:spLocks noGrp="1"/>
          </p:cNvSpPr>
          <p:nvPr>
            <p:ph type="title"/>
          </p:nvPr>
        </p:nvSpPr>
        <p:spPr>
          <a:xfrm>
            <a:off x="869342" y="304313"/>
            <a:ext cx="9753600" cy="1154097"/>
          </a:xfrm>
        </p:spPr>
        <p:txBody>
          <a:bodyPr/>
          <a:lstStyle/>
          <a:p>
            <a:r>
              <a:rPr lang="en-US" dirty="0"/>
              <a:t>Gas Piping</a:t>
            </a:r>
          </a:p>
        </p:txBody>
      </p:sp>
      <p:pic>
        <p:nvPicPr>
          <p:cNvPr id="5" name="Content Placeholder 4">
            <a:extLst>
              <a:ext uri="{FF2B5EF4-FFF2-40B4-BE49-F238E27FC236}">
                <a16:creationId xmlns:a16="http://schemas.microsoft.com/office/drawing/2014/main" id="{7873A938-551E-4188-96D4-B76E5869D6D7}"/>
              </a:ext>
            </a:extLst>
          </p:cNvPr>
          <p:cNvPicPr>
            <a:picLocks noGrp="1" noChangeAspect="1"/>
          </p:cNvPicPr>
          <p:nvPr>
            <p:ph idx="1"/>
          </p:nvPr>
        </p:nvPicPr>
        <p:blipFill>
          <a:blip r:embed="rId2"/>
          <a:stretch>
            <a:fillRect/>
          </a:stretch>
        </p:blipFill>
        <p:spPr>
          <a:xfrm>
            <a:off x="445273" y="1458410"/>
            <a:ext cx="11203388" cy="4850315"/>
          </a:xfrm>
        </p:spPr>
      </p:pic>
    </p:spTree>
    <p:extLst>
      <p:ext uri="{BB962C8B-B14F-4D97-AF65-F5344CB8AC3E}">
        <p14:creationId xmlns:p14="http://schemas.microsoft.com/office/powerpoint/2010/main" val="14996390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0664" y="218364"/>
            <a:ext cx="10018713" cy="641444"/>
          </a:xfrm>
          <a:ln>
            <a:solidFill>
              <a:schemeClr val="bg2">
                <a:lumMod val="50000"/>
              </a:schemeClr>
            </a:solidFill>
          </a:ln>
        </p:spPr>
        <p:txBody>
          <a:bodyPr>
            <a:noAutofit/>
          </a:bodyPr>
          <a:lstStyle/>
          <a:p>
            <a:r>
              <a:rPr lang="en-US" b="1" cap="all" dirty="0"/>
              <a:t>VENT  TERMINATION  LOCATION</a:t>
            </a:r>
          </a:p>
        </p:txBody>
      </p:sp>
      <p:sp>
        <p:nvSpPr>
          <p:cNvPr id="3" name="Content Placeholder 2"/>
          <p:cNvSpPr>
            <a:spLocks noGrp="1"/>
          </p:cNvSpPr>
          <p:nvPr>
            <p:ph idx="1"/>
          </p:nvPr>
        </p:nvSpPr>
        <p:spPr>
          <a:xfrm>
            <a:off x="1484310" y="1023582"/>
            <a:ext cx="10018713" cy="5636525"/>
          </a:xfrm>
          <a:ln>
            <a:solidFill>
              <a:schemeClr val="bg2">
                <a:lumMod val="50000"/>
              </a:schemeClr>
            </a:solidFill>
          </a:ln>
        </p:spPr>
        <p:txBody>
          <a:bodyPr anchor="t" anchorCtr="0"/>
          <a:lstStyle/>
          <a:p>
            <a:r>
              <a:rPr lang="en-US" dirty="0">
                <a:latin typeface="Arial" panose="020B0604020202020204" pitchFamily="34" charset="0"/>
              </a:rPr>
              <a:t>Appliance and equipment vent terminals shall be located such that doors cannot swing within 12 inches horizontally of the vent terminal. Door stops or closers shall not be installed to obtain this clearance.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235" y="2279176"/>
            <a:ext cx="5595583" cy="4437464"/>
          </a:xfrm>
          <a:prstGeom prst="rect">
            <a:avLst/>
          </a:prstGeom>
          <a:ln w="19050">
            <a:solidFill>
              <a:schemeClr val="tx1"/>
            </a:solidFill>
          </a:ln>
        </p:spPr>
      </p:pic>
    </p:spTree>
    <p:extLst>
      <p:ext uri="{BB962C8B-B14F-4D97-AF65-F5344CB8AC3E}">
        <p14:creationId xmlns:p14="http://schemas.microsoft.com/office/powerpoint/2010/main" val="2976059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425" y="810903"/>
            <a:ext cx="4931724" cy="676703"/>
          </a:xfrm>
          <a:ln>
            <a:solidFill>
              <a:schemeClr val="accent1">
                <a:shade val="50000"/>
              </a:schemeClr>
            </a:solidFill>
          </a:ln>
        </p:spPr>
        <p:txBody>
          <a:bodyPr>
            <a:noAutofit/>
          </a:bodyPr>
          <a:lstStyle/>
          <a:p>
            <a:r>
              <a:rPr lang="en-US" sz="4000" dirty="0"/>
              <a:t>GABLE ENDS</a:t>
            </a: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4453" r="4453"/>
          <a:stretch>
            <a:fillRect/>
          </a:stretch>
        </p:blipFill>
        <p:spPr>
          <a:xfrm>
            <a:off x="5588000" y="1091821"/>
            <a:ext cx="5384800" cy="4546979"/>
          </a:xfrm>
          <a:effectLst/>
          <a:scene3d>
            <a:camera prst="orthographicFront"/>
            <a:lightRig rig="threePt" dir="t">
              <a:rot lat="0" lon="0" rev="2700000"/>
            </a:lightRig>
          </a:scene3d>
          <a:sp3d/>
        </p:spPr>
      </p:pic>
      <p:sp>
        <p:nvSpPr>
          <p:cNvPr id="4" name="Text Placeholder 3"/>
          <p:cNvSpPr>
            <a:spLocks noGrp="1"/>
          </p:cNvSpPr>
          <p:nvPr>
            <p:ph type="body" sz="half" idx="2"/>
          </p:nvPr>
        </p:nvSpPr>
        <p:spPr>
          <a:xfrm>
            <a:off x="254426" y="2661313"/>
            <a:ext cx="4918076" cy="1897039"/>
          </a:xfrm>
          <a:ln>
            <a:solidFill>
              <a:schemeClr val="accent1">
                <a:shade val="50000"/>
              </a:schemeClr>
            </a:solidFill>
          </a:ln>
        </p:spPr>
        <p:txBody>
          <a:bodyPr anchor="t" anchorCtr="0">
            <a:normAutofit/>
          </a:bodyPr>
          <a:lstStyle/>
          <a:p>
            <a:pPr algn="l"/>
            <a:r>
              <a:rPr lang="en-US" sz="2600" dirty="0">
                <a:latin typeface="Arial" panose="020B0604020202020204" pitchFamily="34" charset="0"/>
              </a:rPr>
              <a:t>The fire protection of the rake at the gable end of the house is not required where a gable vent is not installed.</a:t>
            </a:r>
          </a:p>
        </p:txBody>
      </p:sp>
    </p:spTree>
    <p:extLst>
      <p:ext uri="{BB962C8B-B14F-4D97-AF65-F5344CB8AC3E}">
        <p14:creationId xmlns:p14="http://schemas.microsoft.com/office/powerpoint/2010/main" val="2394593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2039815" y="1558120"/>
            <a:ext cx="7877908" cy="1246495"/>
          </a:xfrm>
          <a:prstGeom prst="rect">
            <a:avLst/>
          </a:prstGeom>
          <a:noFill/>
          <a:ln w="25400">
            <a:solidFill>
              <a:schemeClr val="tx1"/>
            </a:solidFill>
          </a:ln>
        </p:spPr>
        <p:txBody>
          <a:bodyPr wrap="square" rtlCol="0">
            <a:spAutoFit/>
          </a:bodyPr>
          <a:lstStyle/>
          <a:p>
            <a:r>
              <a:rPr lang="en-US" sz="2500" dirty="0">
                <a:latin typeface="Arial" panose="020B0604020202020204" pitchFamily="34" charset="0"/>
                <a:cs typeface="Arial" panose="020B0604020202020204" pitchFamily="34" charset="0"/>
              </a:rPr>
              <a:t> Plastic Pipe. Polyvinyl chloride (PVC) and chlorinated polyvinyl chloride (CPVC) plastic pipe, tubing and fittings shall not be used to supply fuel gas.</a:t>
            </a:r>
          </a:p>
        </p:txBody>
      </p:sp>
      <p:sp>
        <p:nvSpPr>
          <p:cNvPr id="5" name="TextBox 4">
            <a:extLst>
              <a:ext uri="{FF2B5EF4-FFF2-40B4-BE49-F238E27FC236}">
                <a16:creationId xmlns:a16="http://schemas.microsoft.com/office/drawing/2014/main" id="{3D5B0488-BD40-483C-9EBA-C2E95011DFC6}"/>
              </a:ext>
            </a:extLst>
          </p:cNvPr>
          <p:cNvSpPr txBox="1"/>
          <p:nvPr/>
        </p:nvSpPr>
        <p:spPr>
          <a:xfrm>
            <a:off x="3685735" y="5889486"/>
            <a:ext cx="4586068"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Fuel </a:t>
            </a:r>
            <a:r>
              <a:rPr lang="en-US" sz="3300" dirty="0">
                <a:latin typeface="Arial Black" panose="020B0A04020102020204" pitchFamily="34" charset="0"/>
              </a:rPr>
              <a:t>Gas</a:t>
            </a:r>
          </a:p>
        </p:txBody>
      </p:sp>
      <p:sp>
        <p:nvSpPr>
          <p:cNvPr id="2" name="TextBox 1"/>
          <p:cNvSpPr txBox="1"/>
          <p:nvPr/>
        </p:nvSpPr>
        <p:spPr>
          <a:xfrm>
            <a:off x="4009293" y="3261815"/>
            <a:ext cx="7877908" cy="830997"/>
          </a:xfrm>
          <a:prstGeom prst="rect">
            <a:avLst/>
          </a:prstGeom>
          <a:noFill/>
          <a:ln w="25400">
            <a:solidFill>
              <a:schemeClr val="tx1"/>
            </a:solidFill>
          </a:ln>
        </p:spPr>
        <p:txBody>
          <a:bodyPr wrap="square" rtlCol="0">
            <a:spAutoFit/>
          </a:bodyPr>
          <a:lstStyle/>
          <a:p>
            <a:r>
              <a:rPr lang="en-US" sz="2400" dirty="0">
                <a:latin typeface="Arial" panose="020B0604020202020204" pitchFamily="34" charset="0"/>
              </a:rPr>
              <a:t>Fuel shut off valves attached to tubing shall be rigidly secured independent from the tubing.</a:t>
            </a:r>
          </a:p>
        </p:txBody>
      </p:sp>
      <p:sp>
        <p:nvSpPr>
          <p:cNvPr id="3" name="TextBox 2"/>
          <p:cNvSpPr txBox="1"/>
          <p:nvPr/>
        </p:nvSpPr>
        <p:spPr>
          <a:xfrm>
            <a:off x="3234519" y="4394579"/>
            <a:ext cx="7551201" cy="1569660"/>
          </a:xfrm>
          <a:prstGeom prst="rect">
            <a:avLst/>
          </a:prstGeom>
          <a:noFill/>
          <a:ln w="25400">
            <a:solidFill>
              <a:schemeClr val="tx1"/>
            </a:solidFill>
          </a:ln>
        </p:spPr>
        <p:txBody>
          <a:bodyPr wrap="square" rtlCol="0">
            <a:spAutoFit/>
          </a:bodyPr>
          <a:lstStyle/>
          <a:p>
            <a:r>
              <a:rPr lang="en-US" sz="2400" dirty="0">
                <a:latin typeface="Arial" panose="020B0604020202020204" pitchFamily="34" charset="0"/>
              </a:rPr>
              <a:t>Shutoff valves serving movable appliances, such as cooking appliances and clothes dryers, shall be considered to be provided with access where installed behind such appliances.</a:t>
            </a:r>
          </a:p>
        </p:txBody>
      </p:sp>
      <p:sp>
        <p:nvSpPr>
          <p:cNvPr id="7" name="TextBox 6"/>
          <p:cNvSpPr txBox="1"/>
          <p:nvPr/>
        </p:nvSpPr>
        <p:spPr>
          <a:xfrm>
            <a:off x="436729" y="272955"/>
            <a:ext cx="11450472" cy="800219"/>
          </a:xfrm>
          <a:prstGeom prst="rect">
            <a:avLst/>
          </a:prstGeom>
          <a:noFill/>
        </p:spPr>
        <p:txBody>
          <a:bodyPr wrap="square" rtlCol="0">
            <a:spAutoFit/>
          </a:bodyPr>
          <a:lstStyle/>
          <a:p>
            <a:r>
              <a:rPr lang="en-US" sz="4600" dirty="0">
                <a:latin typeface="Arial" panose="020B0604020202020204" pitchFamily="34" charset="0"/>
              </a:rPr>
              <a:t>MISCELLANEOUS FUEL GAS CHANGES</a:t>
            </a:r>
          </a:p>
        </p:txBody>
      </p:sp>
    </p:spTree>
    <p:extLst>
      <p:ext uri="{BB962C8B-B14F-4D97-AF65-F5344CB8AC3E}">
        <p14:creationId xmlns:p14="http://schemas.microsoft.com/office/powerpoint/2010/main" val="1427543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26492"/>
            <a:ext cx="10018713" cy="1061113"/>
          </a:xfrm>
        </p:spPr>
        <p:txBody>
          <a:bodyPr>
            <a:normAutofit fontScale="90000"/>
          </a:bodyPr>
          <a:lstStyle/>
          <a:p>
            <a:r>
              <a:rPr lang="en-US" sz="4400" b="1" cap="all" dirty="0"/>
              <a:t>Commercial  Cooking  equipment</a:t>
            </a:r>
          </a:p>
        </p:txBody>
      </p:sp>
      <p:sp>
        <p:nvSpPr>
          <p:cNvPr id="3" name="Content Placeholder 2"/>
          <p:cNvSpPr>
            <a:spLocks noGrp="1"/>
          </p:cNvSpPr>
          <p:nvPr>
            <p:ph idx="1"/>
          </p:nvPr>
        </p:nvSpPr>
        <p:spPr>
          <a:xfrm>
            <a:off x="1951630" y="1446663"/>
            <a:ext cx="9551393" cy="5145206"/>
          </a:xfrm>
        </p:spPr>
        <p:txBody>
          <a:bodyPr anchor="b" anchorCtr="0"/>
          <a:lstStyle/>
          <a:p>
            <a:r>
              <a:rPr lang="en-US" dirty="0">
                <a:latin typeface="Arial" panose="020B0604020202020204" pitchFamily="34" charset="0"/>
              </a:rPr>
              <a:t>Commercial cooking equipment is permitted in a dwelling when the installation is designed by a licensed professional or the cooking equipment is listed for commercial and domestic uses.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407" y="1514901"/>
            <a:ext cx="6782936" cy="3916908"/>
          </a:xfrm>
          <a:prstGeom prst="rect">
            <a:avLst/>
          </a:prstGeom>
          <a:ln w="34925">
            <a:solidFill>
              <a:schemeClr val="tx1"/>
            </a:solidFill>
          </a:ln>
        </p:spPr>
      </p:pic>
    </p:spTree>
    <p:extLst>
      <p:ext uri="{BB962C8B-B14F-4D97-AF65-F5344CB8AC3E}">
        <p14:creationId xmlns:p14="http://schemas.microsoft.com/office/powerpoint/2010/main" val="36304531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57498-A940-4B31-8EBA-D88112EC8F8E}"/>
              </a:ext>
            </a:extLst>
          </p:cNvPr>
          <p:cNvSpPr txBox="1"/>
          <p:nvPr/>
        </p:nvSpPr>
        <p:spPr>
          <a:xfrm>
            <a:off x="3685735" y="5889486"/>
            <a:ext cx="4586068"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Plum</a:t>
            </a:r>
            <a:r>
              <a:rPr lang="en-US" sz="3300" dirty="0">
                <a:latin typeface="Arial Black" panose="020B0A04020102020204" pitchFamily="34" charset="0"/>
              </a:rPr>
              <a:t>bing</a:t>
            </a:r>
          </a:p>
        </p:txBody>
      </p:sp>
      <p:pic>
        <p:nvPicPr>
          <p:cNvPr id="5" name="Picture 4">
            <a:extLst>
              <a:ext uri="{FF2B5EF4-FFF2-40B4-BE49-F238E27FC236}">
                <a16:creationId xmlns:a16="http://schemas.microsoft.com/office/drawing/2014/main" id="{837268C6-C872-4C10-B905-E339EAB77518}"/>
              </a:ext>
            </a:extLst>
          </p:cNvPr>
          <p:cNvPicPr>
            <a:picLocks noChangeAspect="1"/>
          </p:cNvPicPr>
          <p:nvPr/>
        </p:nvPicPr>
        <p:blipFill>
          <a:blip r:embed="rId2"/>
          <a:stretch>
            <a:fillRect/>
          </a:stretch>
        </p:blipFill>
        <p:spPr>
          <a:xfrm>
            <a:off x="3784209" y="480892"/>
            <a:ext cx="7908798" cy="5258943"/>
          </a:xfrm>
          <a:prstGeom prst="rect">
            <a:avLst/>
          </a:prstGeom>
          <a:ln w="28575">
            <a:solidFill>
              <a:schemeClr val="bg2">
                <a:lumMod val="50000"/>
              </a:schemeClr>
            </a:solidFill>
          </a:ln>
        </p:spPr>
      </p:pic>
    </p:spTree>
    <p:extLst>
      <p:ext uri="{BB962C8B-B14F-4D97-AF65-F5344CB8AC3E}">
        <p14:creationId xmlns:p14="http://schemas.microsoft.com/office/powerpoint/2010/main" val="223530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4FAC95-367C-45FB-B729-920D55DD40FD}"/>
              </a:ext>
            </a:extLst>
          </p:cNvPr>
          <p:cNvSpPr txBox="1"/>
          <p:nvPr/>
        </p:nvSpPr>
        <p:spPr>
          <a:xfrm>
            <a:off x="1567931" y="365758"/>
            <a:ext cx="6584700" cy="2015936"/>
          </a:xfrm>
          <a:prstGeom prst="rect">
            <a:avLst/>
          </a:prstGeom>
          <a:noFill/>
          <a:ln>
            <a:solidFill>
              <a:schemeClr val="bg2">
                <a:lumMod val="50000"/>
              </a:schemeClr>
            </a:solidFill>
          </a:ln>
        </p:spPr>
        <p:txBody>
          <a:bodyPr wrap="square" rtlCol="0">
            <a:spAutoFit/>
          </a:bodyPr>
          <a:lstStyle/>
          <a:p>
            <a:r>
              <a:rPr lang="en-US" sz="2500" dirty="0">
                <a:latin typeface="Arial" panose="020B0604020202020204" pitchFamily="34" charset="0"/>
                <a:cs typeface="Arial" panose="020B0604020202020204" pitchFamily="34" charset="0"/>
              </a:rPr>
              <a:t>M2503.5 DWV Systems Testing. This section describes that the head pressure for a water test on drain, waste, and vent systems (Interior Plumbing Only) has been reduced from 10 feet to 5 feet.</a:t>
            </a:r>
          </a:p>
        </p:txBody>
      </p:sp>
      <p:sp>
        <p:nvSpPr>
          <p:cNvPr id="6" name="TextBox 5">
            <a:extLst>
              <a:ext uri="{FF2B5EF4-FFF2-40B4-BE49-F238E27FC236}">
                <a16:creationId xmlns:a16="http://schemas.microsoft.com/office/drawing/2014/main" id="{7585FECD-2786-439A-BB39-59371EFB28EE}"/>
              </a:ext>
            </a:extLst>
          </p:cNvPr>
          <p:cNvSpPr txBox="1"/>
          <p:nvPr/>
        </p:nvSpPr>
        <p:spPr>
          <a:xfrm>
            <a:off x="3685735" y="5889486"/>
            <a:ext cx="4586068"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Plum</a:t>
            </a:r>
            <a:r>
              <a:rPr lang="en-US" sz="3300" dirty="0">
                <a:latin typeface="Arial Black" panose="020B0A04020102020204" pitchFamily="34" charset="0"/>
              </a:rPr>
              <a:t>bing</a:t>
            </a:r>
          </a:p>
        </p:txBody>
      </p:sp>
    </p:spTree>
    <p:extLst>
      <p:ext uri="{BB962C8B-B14F-4D97-AF65-F5344CB8AC3E}">
        <p14:creationId xmlns:p14="http://schemas.microsoft.com/office/powerpoint/2010/main" val="27990064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E256A-63D8-4589-8A68-A86E9E69C37F}"/>
              </a:ext>
            </a:extLst>
          </p:cNvPr>
          <p:cNvSpPr txBox="1"/>
          <p:nvPr/>
        </p:nvSpPr>
        <p:spPr>
          <a:xfrm>
            <a:off x="3685735" y="5889486"/>
            <a:ext cx="4586068"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Plum</a:t>
            </a:r>
            <a:r>
              <a:rPr lang="en-US" sz="3300" dirty="0">
                <a:latin typeface="Arial Black" panose="020B0A04020102020204" pitchFamily="34" charset="0"/>
              </a:rPr>
              <a:t>bing</a:t>
            </a:r>
          </a:p>
        </p:txBody>
      </p:sp>
      <p:pic>
        <p:nvPicPr>
          <p:cNvPr id="2" name="Picture 1">
            <a:extLst>
              <a:ext uri="{FF2B5EF4-FFF2-40B4-BE49-F238E27FC236}">
                <a16:creationId xmlns:a16="http://schemas.microsoft.com/office/drawing/2014/main" id="{F3D91E62-247C-4FE5-8C4D-1C72AB4EC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294" y="259307"/>
            <a:ext cx="8461610" cy="6469039"/>
          </a:xfrm>
          <a:prstGeom prst="rect">
            <a:avLst/>
          </a:prstGeom>
          <a:ln w="28575">
            <a:solidFill>
              <a:schemeClr val="bg2">
                <a:lumMod val="50000"/>
              </a:schemeClr>
            </a:solidFill>
          </a:ln>
        </p:spPr>
      </p:pic>
      <p:sp>
        <p:nvSpPr>
          <p:cNvPr id="3" name="Oval 2"/>
          <p:cNvSpPr/>
          <p:nvPr/>
        </p:nvSpPr>
        <p:spPr>
          <a:xfrm>
            <a:off x="5459104" y="5390866"/>
            <a:ext cx="1828800" cy="10987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74B23F1-4B49-48FF-A1DB-46640AEBC706}"/>
              </a:ext>
            </a:extLst>
          </p:cNvPr>
          <p:cNvSpPr txBox="1"/>
          <p:nvPr/>
        </p:nvSpPr>
        <p:spPr>
          <a:xfrm>
            <a:off x="381663" y="1129085"/>
            <a:ext cx="2631881" cy="3416320"/>
          </a:xfrm>
          <a:prstGeom prst="rect">
            <a:avLst/>
          </a:prstGeom>
          <a:noFill/>
          <a:ln>
            <a:solidFill>
              <a:schemeClr val="accent1"/>
            </a:solidFill>
          </a:ln>
        </p:spPr>
        <p:txBody>
          <a:bodyPr wrap="square" rtlCol="0">
            <a:spAutoFit/>
          </a:bodyPr>
          <a:lstStyle/>
          <a:p>
            <a:pPr lvl="0"/>
            <a:r>
              <a:rPr lang="en-US" sz="2400" dirty="0">
                <a:latin typeface="Arial" panose="020B0604020202020204" pitchFamily="34" charset="0"/>
                <a:cs typeface="Arial" panose="020B0604020202020204" pitchFamily="34" charset="0"/>
              </a:rPr>
              <a:t>M2603.2.1 Protection Against Physical Damage. Steel shield plates are required where piping is within 1 1/4” instead of 1 1/2”.</a:t>
            </a:r>
          </a:p>
        </p:txBody>
      </p:sp>
    </p:spTree>
    <p:extLst>
      <p:ext uri="{BB962C8B-B14F-4D97-AF65-F5344CB8AC3E}">
        <p14:creationId xmlns:p14="http://schemas.microsoft.com/office/powerpoint/2010/main" val="4111848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CE256A-63D8-4589-8A68-A86E9E69C37F}"/>
              </a:ext>
            </a:extLst>
          </p:cNvPr>
          <p:cNvSpPr txBox="1"/>
          <p:nvPr/>
        </p:nvSpPr>
        <p:spPr>
          <a:xfrm>
            <a:off x="3685735" y="5889486"/>
            <a:ext cx="4586068" cy="600164"/>
          </a:xfrm>
          <a:prstGeom prst="rect">
            <a:avLst/>
          </a:prstGeom>
          <a:noFill/>
        </p:spPr>
        <p:txBody>
          <a:bodyPr wrap="square" rtlCol="0">
            <a:spAutoFit/>
          </a:bodyPr>
          <a:lstStyle/>
          <a:p>
            <a:r>
              <a:rPr lang="en-US" sz="3300" dirty="0">
                <a:solidFill>
                  <a:schemeClr val="bg1"/>
                </a:solidFill>
                <a:latin typeface="Arial Black" panose="020B0A04020102020204" pitchFamily="34" charset="0"/>
              </a:rPr>
              <a:t>Plum</a:t>
            </a:r>
            <a:r>
              <a:rPr lang="en-US" sz="3300" dirty="0">
                <a:latin typeface="Arial Black" panose="020B0A04020102020204" pitchFamily="34" charset="0"/>
              </a:rPr>
              <a:t>bing</a:t>
            </a:r>
          </a:p>
        </p:txBody>
      </p:sp>
      <p:pic>
        <p:nvPicPr>
          <p:cNvPr id="3" name="Picture 2">
            <a:extLst>
              <a:ext uri="{FF2B5EF4-FFF2-40B4-BE49-F238E27FC236}">
                <a16:creationId xmlns:a16="http://schemas.microsoft.com/office/drawing/2014/main" id="{E593885F-F88C-4EBA-8007-40780913DB1C}"/>
              </a:ext>
            </a:extLst>
          </p:cNvPr>
          <p:cNvPicPr>
            <a:picLocks noChangeAspect="1"/>
          </p:cNvPicPr>
          <p:nvPr/>
        </p:nvPicPr>
        <p:blipFill>
          <a:blip r:embed="rId2"/>
          <a:stretch>
            <a:fillRect/>
          </a:stretch>
        </p:blipFill>
        <p:spPr>
          <a:xfrm>
            <a:off x="4927681" y="573207"/>
            <a:ext cx="7101459" cy="5316279"/>
          </a:xfrm>
          <a:prstGeom prst="rect">
            <a:avLst/>
          </a:prstGeom>
          <a:ln w="28575">
            <a:solidFill>
              <a:schemeClr val="bg2">
                <a:lumMod val="50000"/>
              </a:schemeClr>
            </a:solidFill>
          </a:ln>
        </p:spPr>
      </p:pic>
      <p:sp>
        <p:nvSpPr>
          <p:cNvPr id="4" name="TextBox 3"/>
          <p:cNvSpPr txBox="1"/>
          <p:nvPr/>
        </p:nvSpPr>
        <p:spPr>
          <a:xfrm>
            <a:off x="518617" y="573207"/>
            <a:ext cx="3903258" cy="5316279"/>
          </a:xfrm>
          <a:prstGeom prst="rect">
            <a:avLst/>
          </a:prstGeom>
          <a:noFill/>
          <a:ln>
            <a:solidFill>
              <a:schemeClr val="bg2">
                <a:lumMod val="50000"/>
              </a:schemeClr>
            </a:solidFill>
          </a:ln>
        </p:spPr>
        <p:txBody>
          <a:bodyPr wrap="square" rtlCol="0">
            <a:noAutofit/>
          </a:bodyPr>
          <a:lstStyle/>
          <a:p>
            <a:r>
              <a:rPr lang="en-US" sz="2400" dirty="0">
                <a:latin typeface="Arial" panose="020B0604020202020204" pitchFamily="34" charset="0"/>
                <a:cs typeface="Arial" panose="020B0604020202020204" pitchFamily="34" charset="0"/>
              </a:rPr>
              <a:t>Sink and Dishwasher.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dishwasher discharge pipe or tubing shall rise to the </a:t>
            </a:r>
            <a:r>
              <a:rPr lang="en-US" sz="2400" u="sng" dirty="0">
                <a:latin typeface="Arial" panose="020B0604020202020204" pitchFamily="34" charset="0"/>
                <a:cs typeface="Arial" panose="020B0604020202020204" pitchFamily="34" charset="0"/>
              </a:rPr>
              <a:t>underside of the counter</a:t>
            </a:r>
            <a:r>
              <a:rPr lang="en-US" sz="2400" dirty="0">
                <a:latin typeface="Arial" panose="020B0604020202020204" pitchFamily="34" charset="0"/>
                <a:cs typeface="Arial" panose="020B0604020202020204" pitchFamily="34" charset="0"/>
              </a:rPr>
              <a:t> and be secured to remain in place.</a:t>
            </a:r>
          </a:p>
        </p:txBody>
      </p:sp>
    </p:spTree>
    <p:extLst>
      <p:ext uri="{BB962C8B-B14F-4D97-AF65-F5344CB8AC3E}">
        <p14:creationId xmlns:p14="http://schemas.microsoft.com/office/powerpoint/2010/main" val="100306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77422"/>
            <a:ext cx="10018713" cy="805218"/>
          </a:xfrm>
          <a:ln>
            <a:solidFill>
              <a:schemeClr val="bg2">
                <a:lumMod val="50000"/>
              </a:schemeClr>
            </a:solidFill>
          </a:ln>
        </p:spPr>
        <p:txBody>
          <a:bodyPr>
            <a:normAutofit/>
          </a:bodyPr>
          <a:lstStyle/>
          <a:p>
            <a:r>
              <a:rPr lang="en-US" b="1" dirty="0"/>
              <a:t>PRESSURE RELIEF PIPING</a:t>
            </a:r>
          </a:p>
        </p:txBody>
      </p:sp>
      <p:sp>
        <p:nvSpPr>
          <p:cNvPr id="3" name="Content Placeholder 2"/>
          <p:cNvSpPr>
            <a:spLocks noGrp="1"/>
          </p:cNvSpPr>
          <p:nvPr>
            <p:ph idx="1"/>
          </p:nvPr>
        </p:nvSpPr>
        <p:spPr>
          <a:xfrm>
            <a:off x="1484310" y="1105470"/>
            <a:ext cx="10018713" cy="5418160"/>
          </a:xfrm>
          <a:ln>
            <a:solidFill>
              <a:schemeClr val="bg2">
                <a:lumMod val="50000"/>
              </a:schemeClr>
            </a:solidFill>
          </a:ln>
        </p:spPr>
        <p:txBody>
          <a:bodyPr anchor="t" anchorCtr="0"/>
          <a:lstStyle/>
          <a:p>
            <a:pPr lvl="0">
              <a:buClr>
                <a:srgbClr val="30ACEC">
                  <a:lumMod val="75000"/>
                </a:srgbClr>
              </a:buClr>
            </a:pPr>
            <a:r>
              <a:rPr lang="en-US" sz="2300" dirty="0">
                <a:solidFill>
                  <a:schemeClr val="bg1">
                    <a:lumMod val="50000"/>
                    <a:lumOff val="50000"/>
                  </a:schemeClr>
                </a:solidFill>
                <a:latin typeface="Arial" panose="020B0604020202020204" pitchFamily="34" charset="0"/>
              </a:rPr>
              <a:t>The discharge piping serving a pressure relief valve, temperature relief valve or combination valve shall:</a:t>
            </a:r>
          </a:p>
          <a:p>
            <a:pPr lvl="0">
              <a:buClr>
                <a:srgbClr val="30ACEC">
                  <a:lumMod val="75000"/>
                </a:srgbClr>
              </a:buClr>
            </a:pPr>
            <a:r>
              <a:rPr lang="en-US" sz="2300" dirty="0">
                <a:solidFill>
                  <a:schemeClr val="bg1">
                    <a:lumMod val="50000"/>
                    <a:lumOff val="50000"/>
                  </a:schemeClr>
                </a:solidFill>
                <a:latin typeface="Arial" panose="020B0604020202020204" pitchFamily="34" charset="0"/>
              </a:rPr>
              <a:t>Terminate not more than 6 inches and not less than two times the discharge pipe diameter above the floor or waste receptor flood level rim.</a:t>
            </a:r>
          </a:p>
          <a:p>
            <a:pPr lvl="0">
              <a:buClr>
                <a:srgbClr val="30ACEC">
                  <a:lumMod val="75000"/>
                </a:srgbClr>
              </a:buClr>
            </a:pPr>
            <a:r>
              <a:rPr lang="en-US" sz="2300" dirty="0">
                <a:solidFill>
                  <a:schemeClr val="bg1">
                    <a:lumMod val="50000"/>
                    <a:lumOff val="50000"/>
                  </a:schemeClr>
                </a:solidFill>
                <a:latin typeface="Arial" panose="020B0604020202020204" pitchFamily="34" charset="0"/>
              </a:rPr>
              <a:t>Be one nominal size larger than the size of the relief valve outlet, where the relief valve discharge piping is constructed of </a:t>
            </a:r>
            <a:r>
              <a:rPr lang="en-US" sz="2300" dirty="0">
                <a:solidFill>
                  <a:schemeClr val="tx2"/>
                </a:solidFill>
                <a:latin typeface="Arial" panose="020B0604020202020204" pitchFamily="34" charset="0"/>
              </a:rPr>
              <a:t>PEX or PE-RT </a:t>
            </a:r>
            <a:r>
              <a:rPr lang="en-US" sz="2300" dirty="0">
                <a:solidFill>
                  <a:schemeClr val="bg1">
                    <a:lumMod val="50000"/>
                    <a:lumOff val="50000"/>
                  </a:schemeClr>
                </a:solidFill>
                <a:latin typeface="Arial" panose="020B0604020202020204" pitchFamily="34" charset="0"/>
              </a:rPr>
              <a:t>tubing. The outlet end of such tubing shall be fastened in place.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70" y="3971499"/>
            <a:ext cx="5827094" cy="2415653"/>
          </a:xfrm>
          <a:prstGeom prst="rect">
            <a:avLst/>
          </a:prstGeom>
        </p:spPr>
      </p:pic>
    </p:spTree>
    <p:extLst>
      <p:ext uri="{BB962C8B-B14F-4D97-AF65-F5344CB8AC3E}">
        <p14:creationId xmlns:p14="http://schemas.microsoft.com/office/powerpoint/2010/main" val="20967550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82137"/>
            <a:ext cx="10018713" cy="982639"/>
          </a:xfrm>
          <a:ln>
            <a:solidFill>
              <a:schemeClr val="bg2">
                <a:lumMod val="50000"/>
              </a:schemeClr>
            </a:solidFill>
          </a:ln>
        </p:spPr>
        <p:txBody>
          <a:bodyPr>
            <a:normAutofit/>
          </a:bodyPr>
          <a:lstStyle/>
          <a:p>
            <a:r>
              <a:rPr lang="en-US" sz="4800" b="1" dirty="0"/>
              <a:t>TRAP SEALS</a:t>
            </a:r>
          </a:p>
        </p:txBody>
      </p:sp>
      <p:sp>
        <p:nvSpPr>
          <p:cNvPr id="3" name="Content Placeholder 2"/>
          <p:cNvSpPr>
            <a:spLocks noGrp="1"/>
          </p:cNvSpPr>
          <p:nvPr>
            <p:ph idx="1"/>
          </p:nvPr>
        </p:nvSpPr>
        <p:spPr>
          <a:xfrm>
            <a:off x="1443367" y="1910687"/>
            <a:ext cx="10018713" cy="2920621"/>
          </a:xfrm>
          <a:ln>
            <a:solidFill>
              <a:schemeClr val="bg2">
                <a:lumMod val="50000"/>
              </a:schemeClr>
            </a:solidFill>
          </a:ln>
        </p:spPr>
        <p:txBody>
          <a:bodyPr anchor="t" anchorCtr="0">
            <a:normAutofit/>
          </a:bodyPr>
          <a:lstStyle/>
          <a:p>
            <a:r>
              <a:rPr lang="en-US" sz="2600" dirty="0">
                <a:latin typeface="Arial" panose="020B0604020202020204" pitchFamily="34" charset="0"/>
              </a:rPr>
              <a:t>Trap seals for emergency floor drains or floor drains subject to evaporation shall be protected by:</a:t>
            </a:r>
          </a:p>
          <a:p>
            <a:pPr lvl="1"/>
            <a:r>
              <a:rPr lang="en-US" sz="2600" dirty="0">
                <a:latin typeface="Arial" panose="020B0604020202020204" pitchFamily="34" charset="0"/>
              </a:rPr>
              <a:t>1) Potable water trap primer.</a:t>
            </a:r>
          </a:p>
          <a:p>
            <a:pPr lvl="1"/>
            <a:r>
              <a:rPr lang="en-US" sz="2600" dirty="0">
                <a:latin typeface="Arial" panose="020B0604020202020204" pitchFamily="34" charset="0"/>
              </a:rPr>
              <a:t>2) Reclaimed or gray water trap primer.</a:t>
            </a:r>
          </a:p>
          <a:p>
            <a:pPr lvl="1"/>
            <a:r>
              <a:rPr lang="en-US" sz="2600" dirty="0">
                <a:latin typeface="Arial" panose="020B0604020202020204" pitchFamily="34" charset="0"/>
              </a:rPr>
              <a:t>3) Waste water trap primer</a:t>
            </a:r>
          </a:p>
          <a:p>
            <a:pPr lvl="1"/>
            <a:r>
              <a:rPr lang="en-US" sz="2600" dirty="0">
                <a:latin typeface="Arial" panose="020B0604020202020204" pitchFamily="34" charset="0"/>
              </a:rPr>
              <a:t>4) Barrier Type Trap Seal Protective Device</a:t>
            </a:r>
          </a:p>
        </p:txBody>
      </p:sp>
    </p:spTree>
    <p:extLst>
      <p:ext uri="{BB962C8B-B14F-4D97-AF65-F5344CB8AC3E}">
        <p14:creationId xmlns:p14="http://schemas.microsoft.com/office/powerpoint/2010/main" val="22364562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286604"/>
            <a:ext cx="10018713" cy="873456"/>
          </a:xfrm>
          <a:ln>
            <a:solidFill>
              <a:schemeClr val="bg2">
                <a:lumMod val="50000"/>
              </a:schemeClr>
            </a:solidFill>
          </a:ln>
        </p:spPr>
        <p:txBody>
          <a:bodyPr>
            <a:normAutofit/>
          </a:bodyPr>
          <a:lstStyle/>
          <a:p>
            <a:r>
              <a:rPr lang="en-US" sz="4800" b="1" dirty="0"/>
              <a:t>SWAY BRACING</a:t>
            </a:r>
          </a:p>
        </p:txBody>
      </p:sp>
      <p:sp>
        <p:nvSpPr>
          <p:cNvPr id="3" name="Content Placeholder 2"/>
          <p:cNvSpPr>
            <a:spLocks noGrp="1"/>
          </p:cNvSpPr>
          <p:nvPr>
            <p:ph idx="1"/>
          </p:nvPr>
        </p:nvSpPr>
        <p:spPr>
          <a:xfrm>
            <a:off x="1484310" y="1405719"/>
            <a:ext cx="10018713" cy="5295332"/>
          </a:xfrm>
          <a:ln>
            <a:solidFill>
              <a:schemeClr val="bg2">
                <a:lumMod val="50000"/>
              </a:schemeClr>
            </a:solidFill>
          </a:ln>
        </p:spPr>
        <p:txBody>
          <a:bodyPr anchor="t" anchorCtr="0">
            <a:normAutofit/>
          </a:bodyPr>
          <a:lstStyle/>
          <a:p>
            <a:r>
              <a:rPr lang="en-US" dirty="0">
                <a:latin typeface="MeliorLTStd"/>
              </a:rPr>
              <a:t>Where horizontal pipes 4 inches and larger convey drainage or waste, and where a pipe fitting changes in the flow direction greater than 45 degrees for, rigid bracing or other rigid support arrangements shall be installed to resist movement of the upstream pipe sizes 4 inches and larger. In the direction of flow. A change of flow direction into a vertical pipe shall not require the upstream pipe to be braced.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236" y="3753134"/>
            <a:ext cx="5800297" cy="2852382"/>
          </a:xfrm>
          <a:prstGeom prst="rect">
            <a:avLst/>
          </a:prstGeom>
          <a:ln>
            <a:solidFill>
              <a:schemeClr val="bg2">
                <a:lumMod val="50000"/>
              </a:schemeClr>
            </a:solidFill>
          </a:ln>
        </p:spPr>
      </p:pic>
    </p:spTree>
    <p:extLst>
      <p:ext uri="{BB962C8B-B14F-4D97-AF65-F5344CB8AC3E}">
        <p14:creationId xmlns:p14="http://schemas.microsoft.com/office/powerpoint/2010/main" val="162671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425" y="95534"/>
            <a:ext cx="10018713" cy="982639"/>
          </a:xfrm>
          <a:ln>
            <a:solidFill>
              <a:schemeClr val="bg2">
                <a:lumMod val="50000"/>
              </a:schemeClr>
            </a:solidFill>
          </a:ln>
        </p:spPr>
        <p:txBody>
          <a:bodyPr>
            <a:normAutofit/>
          </a:bodyPr>
          <a:lstStyle/>
          <a:p>
            <a:r>
              <a:rPr lang="en-US" sz="4800" b="1" dirty="0"/>
              <a:t>WATER HAMMER ARRESTOR</a:t>
            </a:r>
          </a:p>
        </p:txBody>
      </p:sp>
      <p:sp>
        <p:nvSpPr>
          <p:cNvPr id="3" name="Content Placeholder 2"/>
          <p:cNvSpPr>
            <a:spLocks noGrp="1"/>
          </p:cNvSpPr>
          <p:nvPr>
            <p:ph idx="1"/>
          </p:nvPr>
        </p:nvSpPr>
        <p:spPr>
          <a:xfrm>
            <a:off x="1484310" y="1241947"/>
            <a:ext cx="5817241" cy="5213444"/>
          </a:xfrm>
          <a:ln>
            <a:solidFill>
              <a:schemeClr val="bg2">
                <a:lumMod val="50000"/>
              </a:schemeClr>
            </a:solidFill>
          </a:ln>
        </p:spPr>
        <p:txBody>
          <a:bodyPr anchor="t" anchorCtr="0">
            <a:normAutofit/>
          </a:bodyPr>
          <a:lstStyle/>
          <a:p>
            <a:r>
              <a:rPr lang="en-US" dirty="0">
                <a:latin typeface="MeliorLTStd"/>
              </a:rPr>
              <a:t>The flow velocity of the water distribution system shall be controlled to reduce the possibility of water hammer. A water hammer arrestor shall be installed where quick closing valves are utilized. Water- hammer arrestors shall be installed in accordance with the manufacturer’s instructions. Water-hammer arrestors shall conform to ASSE 1010.</a:t>
            </a:r>
          </a:p>
          <a:p>
            <a:r>
              <a:rPr lang="en-US" dirty="0">
                <a:latin typeface="MeliorLTStd"/>
              </a:rPr>
              <a:t>Quick closing valves can be at dishwashers, clothes washer and water closets.</a:t>
            </a:r>
          </a:p>
          <a:p>
            <a:endParaRPr lang="en-US" dirty="0">
              <a:latin typeface="MeliorLTStd"/>
            </a:endParaRPr>
          </a:p>
          <a:p>
            <a:r>
              <a:rPr lang="en-US" u="sng" dirty="0">
                <a:latin typeface="MeliorLTStd"/>
              </a:rPr>
              <a:t>Installing a water hammer arrestor on the hot and cold water line in the vanity under each sink will satisfy this requirement.</a:t>
            </a:r>
            <a:endParaRPr lang="en-US" u="sng"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451" y="1255595"/>
            <a:ext cx="4138921" cy="5145205"/>
          </a:xfrm>
          <a:prstGeom prst="rect">
            <a:avLst/>
          </a:prstGeom>
        </p:spPr>
      </p:pic>
      <p:sp>
        <p:nvSpPr>
          <p:cNvPr id="6" name="Rectangle 5"/>
          <p:cNvSpPr/>
          <p:nvPr/>
        </p:nvSpPr>
        <p:spPr>
          <a:xfrm>
            <a:off x="10699845" y="1501254"/>
            <a:ext cx="1054527" cy="1555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53585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9128</TotalTime>
  <Words>4757</Words>
  <Application>Microsoft Office PowerPoint</Application>
  <PresentationFormat>Widescreen</PresentationFormat>
  <Paragraphs>317</Paragraphs>
  <Slides>101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Arial Black</vt:lpstr>
      <vt:lpstr>MeliorLTStd</vt:lpstr>
      <vt:lpstr>Wingdings</vt:lpstr>
      <vt:lpstr>Perspective</vt:lpstr>
      <vt:lpstr>PowerPoint Presentation</vt:lpstr>
      <vt:lpstr>PowerPoint Presentation</vt:lpstr>
      <vt:lpstr>PowerPoint Presentation</vt:lpstr>
      <vt:lpstr>PowerPoint Presentation</vt:lpstr>
      <vt:lpstr>PowerPoint Presentation</vt:lpstr>
      <vt:lpstr>PowerPoint Presentation</vt:lpstr>
      <vt:lpstr>Wind Speed</vt:lpstr>
      <vt:lpstr>ROOF OVERHANGS</vt:lpstr>
      <vt:lpstr>GABLE ENDS</vt:lpstr>
      <vt:lpstr>PowerPoint Presentation</vt:lpstr>
      <vt:lpstr>PowerPoint Presentation</vt:lpstr>
      <vt:lpstr>PowerPoint Presentation</vt:lpstr>
      <vt:lpstr>EXCEPTIONS</vt:lpstr>
      <vt:lpstr>GLAZING  REQUIREMENTS</vt:lpstr>
      <vt:lpstr>GLAZING AT DOORS</vt:lpstr>
      <vt:lpstr>SAFETY GLAZING AT DOORS</vt:lpstr>
      <vt:lpstr>GLAZING AT DOORS</vt:lpstr>
      <vt:lpstr>GLAZING AT WET LOCATIONS</vt:lpstr>
      <vt:lpstr>SAFETY GLAZING AT SHOWERS, HOT TUBS AND SAUNAS</vt:lpstr>
      <vt:lpstr>GLAZING AT STAIR LANDING</vt:lpstr>
      <vt:lpstr>GLAZING IN HANDRAILS</vt:lpstr>
      <vt:lpstr>Handrail at Top</vt:lpstr>
      <vt:lpstr>EMERGENCY ESCAPE AND RESCUE OPENINGS</vt:lpstr>
      <vt:lpstr>Emergency escape and rescue window sizes no changes</vt:lpstr>
      <vt:lpstr>Dwellings with sprinkler systems basement rescue openings</vt:lpstr>
      <vt:lpstr>Stairway changes</vt:lpstr>
      <vt:lpstr>PowerPoint Presentation</vt:lpstr>
      <vt:lpstr>Handrail Projections</vt:lpstr>
      <vt:lpstr>PowerPoint Presentation</vt:lpstr>
      <vt:lpstr>Smoke Detectors</vt:lpstr>
      <vt:lpstr>Smoke Detector Locations</vt:lpstr>
      <vt:lpstr>CARBON MONOXIDE DETECTORS</vt:lpstr>
      <vt:lpstr>PowerPoint Presentation</vt:lpstr>
      <vt:lpstr>PowerPoint Presentation</vt:lpstr>
      <vt:lpstr>MEZZANINES</vt:lpstr>
      <vt:lpstr>MEZZANINES</vt:lpstr>
      <vt:lpstr>HABITABLE  ATTICS</vt:lpstr>
      <vt:lpstr>HABITABLE  ATTICS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DECK CONSTRUCTION</vt:lpstr>
      <vt:lpstr>PowerPoint Presentation</vt:lpstr>
      <vt:lpstr>PowerPoint Presentation</vt:lpstr>
      <vt:lpstr>MINIMUM BUILDING FOOTING SIZES</vt:lpstr>
      <vt:lpstr>FOUNDATION ANCHOR BOLTS</vt:lpstr>
      <vt:lpstr>SOUTHERN  YELLOW  PINE FLOOR  AND CEILING  JOIST AND GIRDER SPANS</vt:lpstr>
      <vt:lpstr>GIRDER BRACING</vt:lpstr>
      <vt:lpstr>King studs at headers</vt:lpstr>
      <vt:lpstr>PowerPoint Presentation</vt:lpstr>
      <vt:lpstr>RETAINING WALLS</vt:lpstr>
      <vt:lpstr>Unvented crawl space</vt:lpstr>
      <vt:lpstr>PowerPoint Presentation</vt:lpstr>
      <vt:lpstr>WATER  RESISTIVE  BARRIERS</vt:lpstr>
      <vt:lpstr>EFIS  SYSTEMS</vt:lpstr>
      <vt:lpstr>VINYL SIDING</vt:lpstr>
      <vt:lpstr>Vinyl  and wood panel soffits</vt:lpstr>
      <vt:lpstr>FACTORY BUILT CHIMNEY INSULATION SHIELD</vt:lpstr>
      <vt:lpstr>PowerPoint Presentation</vt:lpstr>
      <vt:lpstr>PowerPoint Presentation</vt:lpstr>
      <vt:lpstr>PowerPoint Presentation</vt:lpstr>
      <vt:lpstr>FLOOR INSULATION</vt:lpstr>
      <vt:lpstr>FLOOR INSULATION</vt:lpstr>
      <vt:lpstr>INSULATION AT CORNERS AND HEADERS</vt:lpstr>
      <vt:lpstr>ATTIC INSULATION REDUCTION</vt:lpstr>
      <vt:lpstr>Ducts in attics</vt:lpstr>
      <vt:lpstr>PowerPoint Presentation</vt:lpstr>
      <vt:lpstr>KITCHEN EXHAUST AND MAKE-UP AIR</vt:lpstr>
      <vt:lpstr>KITCHEN EXHAUST AND MAKE-UP AIR</vt:lpstr>
      <vt:lpstr>Kitchen  cooking  equipment</vt:lpstr>
      <vt:lpstr>PowerPoint Presentation</vt:lpstr>
      <vt:lpstr>PowerPoint Presentation</vt:lpstr>
      <vt:lpstr>PowerPoint Presentation</vt:lpstr>
      <vt:lpstr>Maximum Exhaust duct length</vt:lpstr>
      <vt:lpstr>Maximum Exhaust duct length</vt:lpstr>
      <vt:lpstr>PowerPoint Presentation</vt:lpstr>
      <vt:lpstr>PowerPoint Presentation</vt:lpstr>
      <vt:lpstr>Return Air Openings</vt:lpstr>
      <vt:lpstr>Condensate  pumps</vt:lpstr>
      <vt:lpstr>PowerPoint Presentation</vt:lpstr>
      <vt:lpstr>CSST BONDING</vt:lpstr>
      <vt:lpstr>Protection of Concealed Piping Against Physical Damage</vt:lpstr>
      <vt:lpstr>Gas Piping</vt:lpstr>
      <vt:lpstr>VENT  TERMINATION  LOCATION</vt:lpstr>
      <vt:lpstr>PowerPoint Presentation</vt:lpstr>
      <vt:lpstr>Commercial  Cooking  equipment</vt:lpstr>
      <vt:lpstr>PowerPoint Presentation</vt:lpstr>
      <vt:lpstr>PowerPoint Presentation</vt:lpstr>
      <vt:lpstr>PowerPoint Presentation</vt:lpstr>
      <vt:lpstr>PowerPoint Presentation</vt:lpstr>
      <vt:lpstr>PRESSURE RELIEF PIPING</vt:lpstr>
      <vt:lpstr>TRAP SEALS</vt:lpstr>
      <vt:lpstr>SWAY BRACING</vt:lpstr>
      <vt:lpstr>WATER HAMMER ARRESTOR</vt:lpstr>
      <vt:lpstr>AIR ADMITTANCE VALVES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Monty Kapavik</dc:creator>
  <cp:lastModifiedBy>David K. Rone</cp:lastModifiedBy>
  <cp:revision>325</cp:revision>
  <dcterms:created xsi:type="dcterms:W3CDTF">2017-12-28T16:06:28Z</dcterms:created>
  <dcterms:modified xsi:type="dcterms:W3CDTF">2020-07-30T15:45:05Z</dcterms:modified>
</cp:coreProperties>
</file>